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8" r:id="rId3"/>
    <p:sldId id="287" r:id="rId4"/>
    <p:sldId id="279" r:id="rId5"/>
    <p:sldId id="267" r:id="rId6"/>
    <p:sldId id="269" r:id="rId7"/>
    <p:sldId id="270" r:id="rId8"/>
    <p:sldId id="266" r:id="rId9"/>
    <p:sldId id="263" r:id="rId10"/>
    <p:sldId id="264" r:id="rId11"/>
    <p:sldId id="260" r:id="rId12"/>
    <p:sldId id="265" r:id="rId13"/>
    <p:sldId id="272" r:id="rId14"/>
    <p:sldId id="276" r:id="rId15"/>
    <p:sldId id="271" r:id="rId16"/>
    <p:sldId id="275" r:id="rId17"/>
    <p:sldId id="273" r:id="rId18"/>
    <p:sldId id="282" r:id="rId19"/>
    <p:sldId id="283" r:id="rId20"/>
    <p:sldId id="259" r:id="rId21"/>
    <p:sldId id="257" r:id="rId22"/>
    <p:sldId id="258" r:id="rId23"/>
    <p:sldId id="284" r:id="rId24"/>
    <p:sldId id="274" r:id="rId25"/>
    <p:sldId id="278" r:id="rId26"/>
    <p:sldId id="285" r:id="rId27"/>
    <p:sldId id="288" r:id="rId28"/>
    <p:sldId id="286" r:id="rId29"/>
    <p:sldId id="289" r:id="rId30"/>
    <p:sldId id="29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2" autoAdjust="0"/>
  </p:normalViewPr>
  <p:slideViewPr>
    <p:cSldViewPr>
      <p:cViewPr varScale="1">
        <p:scale>
          <a:sx n="65" d="100"/>
          <a:sy n="65" d="100"/>
        </p:scale>
        <p:origin x="-92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14"/>
    </p:cViewPr>
  </p:sorterViewPr>
  <p:notesViewPr>
    <p:cSldViewPr>
      <p:cViewPr varScale="1">
        <p:scale>
          <a:sx n="55" d="100"/>
          <a:sy n="55" d="100"/>
        </p:scale>
        <p:origin x="-264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94ED8-AC6C-4918-BE90-752375F3A3CC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9D227-1BDA-4F86-9823-E14E10061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98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7221C-8504-472D-9511-31E880E378B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68622-8A28-4AEA-A638-D5A2C1468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18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68622-8A28-4AEA-A638-D5A2C1468E5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22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68622-8A28-4AEA-A638-D5A2C1468E5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29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E1AEB2A-7B26-454D-84EE-1402C6DD245D}" type="datetimeFigureOut">
              <a:rPr lang="en-US" smtClean="0"/>
              <a:t>3/16/2016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E23F37-532A-4CA0-BAA1-E1DE9EB9A69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ckccmd.org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arlychildhood.marylandpublicschools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msde.maryland.gov/MSDE/divisions/child_care/child_care.htm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osse.dc.gov/node/446" TargetMode="External"/><Relationship Id="rId2" Type="http://schemas.openxmlformats.org/officeDocument/2006/relationships/hyperlink" Target="http://osse.dc.gov/service/early-learning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mscca.org/" TargetMode="External"/><Relationship Id="rId2" Type="http://schemas.openxmlformats.org/officeDocument/2006/relationships/hyperlink" Target="http://www.naeyc.org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362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Preschool and Childcare Regulations: </a:t>
            </a:r>
            <a:br>
              <a:rPr lang="en-US" dirty="0" smtClean="0"/>
            </a:br>
            <a:r>
              <a:rPr lang="en-US" dirty="0" smtClean="0"/>
              <a:t>Preparing for a Stress Free Inspection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18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Office of Child Care Folder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 anchor="ctr">
            <a:normAutofit fontScale="5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4600" dirty="0"/>
          </a:p>
          <a:p>
            <a:pPr marL="0" indent="0">
              <a:buNone/>
            </a:pPr>
            <a:endParaRPr lang="en-US" sz="4600" dirty="0" smtClean="0"/>
          </a:p>
          <a:p>
            <a:pPr marL="0" indent="0">
              <a:buNone/>
            </a:pPr>
            <a:endParaRPr lang="en-US" sz="4600" dirty="0"/>
          </a:p>
          <a:p>
            <a:pPr marL="0" indent="0">
              <a:buNone/>
            </a:pPr>
            <a:endParaRPr lang="en-US" sz="4600" dirty="0" smtClean="0"/>
          </a:p>
          <a:p>
            <a:pPr marL="0" indent="0">
              <a:buNone/>
            </a:pPr>
            <a:endParaRPr lang="en-US" sz="4600" dirty="0"/>
          </a:p>
          <a:p>
            <a:pPr marL="0" indent="0">
              <a:buNone/>
            </a:pPr>
            <a:endParaRPr lang="en-US" sz="4600" dirty="0"/>
          </a:p>
          <a:p>
            <a:pPr marL="0" indent="0">
              <a:buNone/>
            </a:pPr>
            <a:endParaRPr lang="en-US" sz="4600" dirty="0"/>
          </a:p>
          <a:p>
            <a:endParaRPr lang="en-US" sz="4600" dirty="0" smtClean="0"/>
          </a:p>
          <a:p>
            <a:endParaRPr lang="en-US" sz="4600" dirty="0" smtClean="0"/>
          </a:p>
          <a:p>
            <a:endParaRPr lang="en-US" sz="4600" dirty="0"/>
          </a:p>
          <a:p>
            <a:endParaRPr lang="en-US" sz="46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endParaRPr lang="en-US" sz="4600" dirty="0"/>
          </a:p>
          <a:p>
            <a:r>
              <a:rPr lang="en-US" sz="5900" dirty="0"/>
              <a:t>Right Side</a:t>
            </a:r>
          </a:p>
          <a:p>
            <a:pPr lvl="1"/>
            <a:r>
              <a:rPr lang="en-US" sz="5100" dirty="0"/>
              <a:t>CPR / First Aid</a:t>
            </a:r>
          </a:p>
          <a:p>
            <a:pPr lvl="1"/>
            <a:r>
              <a:rPr lang="en-US" sz="5100" dirty="0"/>
              <a:t>Medication Administration  </a:t>
            </a:r>
          </a:p>
          <a:p>
            <a:pPr lvl="1"/>
            <a:r>
              <a:rPr lang="en-US" sz="5100" dirty="0"/>
              <a:t>Required Training</a:t>
            </a:r>
          </a:p>
          <a:p>
            <a:pPr lvl="2"/>
            <a:r>
              <a:rPr lang="en-US" sz="5100" dirty="0"/>
              <a:t>Developmental</a:t>
            </a:r>
          </a:p>
          <a:p>
            <a:pPr lvl="1"/>
            <a:r>
              <a:rPr lang="en-US" sz="5400" dirty="0"/>
              <a:t>Record of Professional Development Coursework</a:t>
            </a:r>
          </a:p>
          <a:p>
            <a:pPr marL="685800" lvl="2" indent="0">
              <a:buNone/>
            </a:pPr>
            <a:endParaRPr lang="en-US" sz="4000" dirty="0"/>
          </a:p>
          <a:p>
            <a:pPr marL="457200" lvl="1" indent="0">
              <a:buNone/>
            </a:pPr>
            <a:endParaRPr lang="en-US" sz="4000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2050" name="Picture 2" descr="C:\Users\brasseuxc\AppData\Local\Microsoft\Windows\Temporary Internet Files\Content.IE5\TZV04X9I\ManillaFolder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2667000" cy="392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1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Emergency Form</a:t>
            </a:r>
          </a:p>
          <a:p>
            <a:pPr marL="0" indent="0">
              <a:buNone/>
            </a:pPr>
            <a:r>
              <a:rPr lang="en-US" dirty="0" smtClean="0"/>
              <a:t>Health Inventory</a:t>
            </a:r>
          </a:p>
          <a:p>
            <a:pPr marL="0" indent="0">
              <a:buNone/>
            </a:pPr>
            <a:r>
              <a:rPr lang="en-US" dirty="0" smtClean="0"/>
              <a:t>Immunization Certificate</a:t>
            </a:r>
          </a:p>
          <a:p>
            <a:pPr marL="0" indent="0">
              <a:buNone/>
            </a:pPr>
            <a:r>
              <a:rPr lang="en-US" dirty="0" smtClean="0"/>
              <a:t>Family Information</a:t>
            </a:r>
          </a:p>
          <a:p>
            <a:pPr marL="0" indent="0">
              <a:buNone/>
            </a:pPr>
            <a:r>
              <a:rPr lang="en-US" dirty="0" smtClean="0"/>
              <a:t>Student Application</a:t>
            </a:r>
          </a:p>
          <a:p>
            <a:pPr marL="0" indent="0">
              <a:buNone/>
            </a:pPr>
            <a:r>
              <a:rPr lang="en-US" dirty="0" smtClean="0"/>
              <a:t>*Preschool, Childcare, and Before / After Care programs need access to Student Records for inspections.</a:t>
            </a:r>
          </a:p>
        </p:txBody>
      </p:sp>
    </p:spTree>
    <p:extLst>
      <p:ext uri="{BB962C8B-B14F-4D97-AF65-F5344CB8AC3E}">
        <p14:creationId xmlns:p14="http://schemas.microsoft.com/office/powerpoint/2010/main" val="207965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and Student File Hints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Dot System</a:t>
            </a:r>
          </a:p>
          <a:p>
            <a:pPr lvl="1"/>
            <a:r>
              <a:rPr lang="en-US" dirty="0" smtClean="0"/>
              <a:t>Green: Perfect file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Red: Requires additional information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Date of enrollment or employment</a:t>
            </a:r>
          </a:p>
          <a:p>
            <a:pPr lvl="1"/>
            <a:r>
              <a:rPr lang="en-US" dirty="0" smtClean="0"/>
              <a:t>Write on outside of Staff OCC folder and Student folder</a:t>
            </a:r>
            <a:endParaRPr lang="en-US" dirty="0"/>
          </a:p>
        </p:txBody>
      </p:sp>
      <p:pic>
        <p:nvPicPr>
          <p:cNvPr id="3074" name="Picture 2" descr="C:\Users\brasseuxc\AppData\Local\Microsoft\Windows\Temporary Internet Files\Content.IE5\TZV04X9I\Location_dot_green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981517"/>
            <a:ext cx="854074" cy="85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rasseuxc\AppData\Local\Microsoft\Windows\Temporary Internet Files\Content.IE5\53QAQJX4\1024px-Location_dot_red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957" y="3048000"/>
            <a:ext cx="877674" cy="87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54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Health and Safety</a:t>
            </a:r>
          </a:p>
          <a:p>
            <a:pPr lvl="1"/>
            <a:r>
              <a:rPr lang="en-US" dirty="0" smtClean="0"/>
              <a:t>First Aid Kit</a:t>
            </a:r>
          </a:p>
          <a:p>
            <a:pPr lvl="1"/>
            <a:r>
              <a:rPr lang="en-US" dirty="0" smtClean="0"/>
              <a:t>Toileting</a:t>
            </a:r>
            <a:r>
              <a:rPr lang="en-US" dirty="0"/>
              <a:t> </a:t>
            </a:r>
            <a:r>
              <a:rPr lang="en-US" dirty="0" smtClean="0"/>
              <a:t>/ Hand washing</a:t>
            </a:r>
          </a:p>
          <a:p>
            <a:pPr lvl="1"/>
            <a:r>
              <a:rPr lang="en-US" dirty="0" smtClean="0"/>
              <a:t>Classroom</a:t>
            </a:r>
          </a:p>
          <a:p>
            <a:pPr lvl="2"/>
            <a:r>
              <a:rPr lang="en-US" dirty="0" smtClean="0"/>
              <a:t>Outlet plugs</a:t>
            </a:r>
          </a:p>
          <a:p>
            <a:pPr lvl="2"/>
            <a:r>
              <a:rPr lang="en-US" dirty="0" smtClean="0"/>
              <a:t>Cords / Windows </a:t>
            </a:r>
          </a:p>
          <a:p>
            <a:pPr lvl="2"/>
            <a:r>
              <a:rPr lang="en-US" dirty="0" smtClean="0"/>
              <a:t>Hazardous Materials (cleaning </a:t>
            </a:r>
          </a:p>
          <a:p>
            <a:pPr marL="914400" lvl="2" indent="0">
              <a:buNone/>
            </a:pPr>
            <a:r>
              <a:rPr lang="en-US" dirty="0" smtClean="0"/>
              <a:t>supplies, sanitizer, </a:t>
            </a:r>
          </a:p>
          <a:p>
            <a:pPr marL="914400" lvl="2" indent="0">
              <a:buNone/>
            </a:pPr>
            <a:r>
              <a:rPr lang="en-US" dirty="0" smtClean="0"/>
              <a:t>sharp objects, etc.)</a:t>
            </a:r>
          </a:p>
          <a:p>
            <a:pPr marL="571500" indent="-457200"/>
            <a:r>
              <a:rPr lang="en-US" dirty="0" smtClean="0"/>
              <a:t>Posted Information</a:t>
            </a:r>
          </a:p>
          <a:p>
            <a:pPr marL="971550" lvl="1" indent="-457200"/>
            <a:r>
              <a:rPr lang="en-US" dirty="0" smtClean="0"/>
              <a:t>Parent Resources</a:t>
            </a:r>
            <a:endParaRPr lang="en-US" dirty="0"/>
          </a:p>
          <a:p>
            <a:pPr marL="971550" lvl="1" indent="-457200"/>
            <a:r>
              <a:rPr lang="en-US" dirty="0" smtClean="0"/>
              <a:t>Escape Routes</a:t>
            </a:r>
          </a:p>
          <a:p>
            <a:pPr marL="971550" lvl="1" indent="-457200"/>
            <a:r>
              <a:rPr lang="en-US" dirty="0" smtClean="0"/>
              <a:t>Emergency Phone #s</a:t>
            </a:r>
          </a:p>
          <a:p>
            <a:pPr marL="971550" lvl="1" indent="-457200"/>
            <a:r>
              <a:rPr lang="en-US" dirty="0" smtClean="0"/>
              <a:t>Staffing Pattern</a:t>
            </a:r>
          </a:p>
          <a:p>
            <a:pPr marL="971550" lvl="1" indent="-457200"/>
            <a:r>
              <a:rPr lang="en-US" dirty="0" smtClean="0"/>
              <a:t>License</a:t>
            </a:r>
          </a:p>
          <a:p>
            <a:pPr marL="971550" lvl="1" indent="-457200"/>
            <a:endParaRPr lang="en-US" dirty="0"/>
          </a:p>
          <a:p>
            <a:pPr marL="971550" lvl="1" indent="-457200"/>
            <a:endParaRPr lang="en-US" dirty="0" smtClean="0"/>
          </a:p>
        </p:txBody>
      </p:sp>
      <p:pic>
        <p:nvPicPr>
          <p:cNvPr id="2050" name="Picture 2" descr="C:\Users\brasseuxc\AppData\Local\Microsoft\Windows\Temporary Internet Files\Content.IE5\9LHXFHG1\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878772"/>
            <a:ext cx="3352800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3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Inform staff member(s) of the location of:</a:t>
            </a:r>
          </a:p>
          <a:p>
            <a:pPr lvl="1"/>
            <a:r>
              <a:rPr lang="en-US" dirty="0" smtClean="0"/>
              <a:t>Binder</a:t>
            </a:r>
          </a:p>
          <a:p>
            <a:pPr lvl="1"/>
            <a:r>
              <a:rPr lang="en-US" dirty="0" smtClean="0"/>
              <a:t>Staff and Student Files</a:t>
            </a:r>
          </a:p>
          <a:p>
            <a:pPr lvl="1"/>
            <a:r>
              <a:rPr lang="en-US" dirty="0" smtClean="0"/>
              <a:t>Checklists</a:t>
            </a:r>
          </a:p>
          <a:p>
            <a:r>
              <a:rPr lang="en-US" dirty="0" smtClean="0"/>
              <a:t>Review with staff the inspection process:</a:t>
            </a:r>
          </a:p>
          <a:p>
            <a:pPr lvl="1"/>
            <a:r>
              <a:rPr lang="en-US" dirty="0" smtClean="0"/>
              <a:t>Student count</a:t>
            </a:r>
          </a:p>
          <a:p>
            <a:pPr lvl="1"/>
            <a:r>
              <a:rPr lang="en-US" dirty="0" smtClean="0"/>
              <a:t>Person in charge of facility</a:t>
            </a:r>
          </a:p>
          <a:p>
            <a:pPr lvl="1"/>
            <a:r>
              <a:rPr lang="en-US" dirty="0" smtClean="0"/>
              <a:t>Staff Ratio</a:t>
            </a:r>
          </a:p>
          <a:p>
            <a:pPr lvl="1"/>
            <a:r>
              <a:rPr lang="en-US" dirty="0" smtClean="0"/>
              <a:t>Classroom review</a:t>
            </a:r>
          </a:p>
          <a:p>
            <a:pPr marL="0" indent="0">
              <a:buNone/>
            </a:pPr>
            <a:r>
              <a:rPr lang="en-US" dirty="0" smtClean="0"/>
              <a:t>*Add training to Staff Orientation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5318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Clarify questions with follow up email or phone call to Licensing Specialist and document response.</a:t>
            </a:r>
          </a:p>
          <a:p>
            <a:r>
              <a:rPr lang="en-US" dirty="0" smtClean="0"/>
              <a:t>Provide documentation of corrections to your Licensing Specialist in a timely manner.  If corrections cannot be made within 30 days, send letter outlining actions being taken.</a:t>
            </a:r>
          </a:p>
          <a:p>
            <a:r>
              <a:rPr lang="en-US" dirty="0" smtClean="0"/>
              <a:t>Retain copies of all reports, requests, and facility responses.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14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Inspection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 Files</a:t>
            </a:r>
          </a:p>
          <a:p>
            <a:r>
              <a:rPr lang="en-US" dirty="0" smtClean="0"/>
              <a:t>Staff Files</a:t>
            </a:r>
          </a:p>
          <a:p>
            <a:r>
              <a:rPr lang="en-US" dirty="0" smtClean="0"/>
              <a:t>Classroom Health and Safety</a:t>
            </a:r>
          </a:p>
          <a:p>
            <a:r>
              <a:rPr lang="en-US" dirty="0"/>
              <a:t>Capacity / Ratio /</a:t>
            </a:r>
            <a:r>
              <a:rPr lang="en-US" dirty="0" smtClean="0"/>
              <a:t>Supervision</a:t>
            </a:r>
          </a:p>
          <a:p>
            <a:pPr lvl="1"/>
            <a:r>
              <a:rPr lang="en-US" dirty="0" smtClean="0"/>
              <a:t>Staffing Pattern Posted </a:t>
            </a:r>
          </a:p>
          <a:p>
            <a:pPr lvl="1"/>
            <a:r>
              <a:rPr lang="en-US" dirty="0" smtClean="0"/>
              <a:t>Personnel List</a:t>
            </a:r>
            <a:endParaRPr lang="en-US" dirty="0"/>
          </a:p>
        </p:txBody>
      </p:sp>
      <p:pic>
        <p:nvPicPr>
          <p:cNvPr id="1026" name="Picture 2" descr="C:\Users\brasseuxc\AppData\Local\Microsoft\Windows\Temporary Internet Files\Content.IE5\9LHXFHG1\FITA-Official-Face-archery-target-2069-larg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42900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94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Most Common Non-Compliance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 Forms</a:t>
            </a:r>
          </a:p>
          <a:p>
            <a:r>
              <a:rPr lang="en-US" dirty="0" smtClean="0"/>
              <a:t>Staff Forms</a:t>
            </a:r>
          </a:p>
          <a:p>
            <a:r>
              <a:rPr lang="en-US" dirty="0" smtClean="0"/>
              <a:t>Capacity / Ratio /Supervision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3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Health Inventory </a:t>
            </a:r>
          </a:p>
          <a:p>
            <a:pPr lvl="1"/>
            <a:r>
              <a:rPr lang="en-US" dirty="0" smtClean="0"/>
              <a:t>Part I Parent </a:t>
            </a:r>
          </a:p>
          <a:p>
            <a:pPr lvl="1"/>
            <a:r>
              <a:rPr lang="en-US" dirty="0" smtClean="0"/>
              <a:t>Part II Physician</a:t>
            </a:r>
          </a:p>
          <a:p>
            <a:pPr lvl="2"/>
            <a:r>
              <a:rPr lang="en-US" dirty="0" smtClean="0"/>
              <a:t>Lead Screening</a:t>
            </a:r>
          </a:p>
          <a:p>
            <a:pPr lvl="1"/>
            <a:r>
              <a:rPr lang="en-US" dirty="0" smtClean="0"/>
              <a:t>Immunization Certificate</a:t>
            </a:r>
          </a:p>
          <a:p>
            <a:r>
              <a:rPr lang="en-US" dirty="0" smtClean="0"/>
              <a:t>Emergency Form</a:t>
            </a:r>
          </a:p>
          <a:p>
            <a:pPr lvl="1"/>
            <a:r>
              <a:rPr lang="en-US" dirty="0" smtClean="0"/>
              <a:t>Updated annually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47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Medical Report for Child Care </a:t>
            </a:r>
          </a:p>
          <a:p>
            <a:r>
              <a:rPr lang="en-US" dirty="0" smtClean="0"/>
              <a:t>Staff Orientation </a:t>
            </a:r>
          </a:p>
          <a:p>
            <a:r>
              <a:rPr lang="en-US" dirty="0" smtClean="0"/>
              <a:t>Release of 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99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20113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Maryland State Department of Education (MSDE) </a:t>
            </a:r>
            <a:br>
              <a:rPr lang="en-US" sz="3600" dirty="0" smtClean="0"/>
            </a:br>
            <a:r>
              <a:rPr lang="en-US" sz="3600" dirty="0" smtClean="0"/>
              <a:t>License and Letter of Compliance (LOC)        Regulations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438400"/>
            <a:ext cx="8077200" cy="36877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Programs Eligible for Regulation Exemptions</a:t>
            </a:r>
          </a:p>
          <a:p>
            <a:pPr lvl="1"/>
            <a:r>
              <a:rPr lang="en-US" sz="3200" dirty="0" smtClean="0"/>
              <a:t>Nursery Schools </a:t>
            </a:r>
            <a:r>
              <a:rPr lang="en-US" sz="2000" dirty="0" smtClean="0"/>
              <a:t>operated by a tax – exempt religious organization that does not have a certificate of approval from the State Board of Education.</a:t>
            </a:r>
          </a:p>
          <a:p>
            <a:pPr lvl="1"/>
            <a:r>
              <a:rPr lang="en-US" sz="3200" dirty="0" smtClean="0"/>
              <a:t>Child Care Programs </a:t>
            </a:r>
            <a:r>
              <a:rPr lang="en-US" sz="2000" dirty="0" smtClean="0"/>
              <a:t>operated by a tax – exempt religious organization in a school building used exclusively for children who are enrolled in that school.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2461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Capacity / Ratio /</a:t>
            </a:r>
            <a:r>
              <a:rPr lang="en-US" dirty="0" smtClean="0"/>
              <a:t>Supervision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Sign in / Sign out </a:t>
            </a:r>
          </a:p>
          <a:p>
            <a:r>
              <a:rPr lang="en-US" dirty="0" smtClean="0"/>
              <a:t>How many children present?</a:t>
            </a:r>
          </a:p>
          <a:p>
            <a:r>
              <a:rPr lang="en-US" dirty="0" smtClean="0"/>
              <a:t>Lead teacher in room?</a:t>
            </a:r>
          </a:p>
          <a:p>
            <a:r>
              <a:rPr lang="en-US" dirty="0" smtClean="0"/>
              <a:t>Correct ratio?</a:t>
            </a:r>
          </a:p>
          <a:p>
            <a:endParaRPr lang="en-US" dirty="0" smtClean="0"/>
          </a:p>
        </p:txBody>
      </p:sp>
      <p:pic>
        <p:nvPicPr>
          <p:cNvPr id="5122" name="Picture 2" descr="C:\Users\brasseuxc\AppData\Local\Microsoft\Windows\Temporary Internet Files\Content.IE5\TZV04X9I\storytime teacher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76400"/>
            <a:ext cx="2743200" cy="358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4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Health and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Emergency exit signs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Emergency phone numbers – near door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Emergency exit plan - near door</a:t>
            </a:r>
            <a:endParaRPr lang="en-US" dirty="0"/>
          </a:p>
        </p:txBody>
      </p:sp>
      <p:pic>
        <p:nvPicPr>
          <p:cNvPr id="3074" name="Picture 2" descr="C:\Users\brasseuxc\AppData\Local\Microsoft\Windows\Temporary Internet Files\Content.IE5\8NV3XXVK\emergency-exit-sig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8862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3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Health and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Electric outlets – plugs</a:t>
            </a:r>
          </a:p>
          <a:p>
            <a:r>
              <a:rPr lang="en-US" dirty="0" smtClean="0"/>
              <a:t>Cords / Windows </a:t>
            </a:r>
          </a:p>
          <a:p>
            <a:r>
              <a:rPr lang="en-US" dirty="0" smtClean="0"/>
              <a:t>Food storage / Menu plan</a:t>
            </a:r>
          </a:p>
          <a:p>
            <a:r>
              <a:rPr lang="en-US" dirty="0" smtClean="0"/>
              <a:t>Hazards: Cleaning products, </a:t>
            </a:r>
          </a:p>
          <a:p>
            <a:pPr marL="0" indent="0">
              <a:buNone/>
            </a:pPr>
            <a:r>
              <a:rPr lang="en-US" dirty="0" smtClean="0"/>
              <a:t>Hand sanitizer, </a:t>
            </a:r>
            <a:r>
              <a:rPr lang="en-US" dirty="0"/>
              <a:t>S</a:t>
            </a:r>
            <a:r>
              <a:rPr lang="en-US" dirty="0" smtClean="0"/>
              <a:t>harp Objects, </a:t>
            </a:r>
          </a:p>
          <a:p>
            <a:pPr marL="0" indent="0">
              <a:buNone/>
            </a:pPr>
            <a:r>
              <a:rPr lang="en-US" dirty="0" smtClean="0"/>
              <a:t>Medication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 descr="C:\Users\brasseuxc\AppData\Local\Microsoft\Windows\Temporary Internet Files\Content.IE5\53QAQJX4\Outlet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48001"/>
            <a:ext cx="179414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Inspection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Maryland</a:t>
            </a:r>
          </a:p>
          <a:p>
            <a:pPr marL="0" indent="0" algn="ctr">
              <a:buNone/>
            </a:pPr>
            <a:r>
              <a:rPr lang="en-US" dirty="0" smtClean="0"/>
              <a:t>Office </a:t>
            </a:r>
            <a:r>
              <a:rPr lang="en-US" dirty="0"/>
              <a:t>of Child Care Licensing: CheckCCMD</a:t>
            </a:r>
          </a:p>
          <a:p>
            <a:pPr marL="0" indent="0" algn="ctr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http://</a:t>
            </a:r>
            <a:r>
              <a:rPr lang="en-US" u="sng" dirty="0" smtClean="0">
                <a:solidFill>
                  <a:srgbClr val="0070C0"/>
                </a:solidFill>
                <a:hlinkClick r:id="rId2"/>
              </a:rPr>
              <a:t>www.checkccmd.org</a:t>
            </a:r>
            <a:endParaRPr lang="en-US" u="sng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US" u="sng" dirty="0" smtClean="0"/>
          </a:p>
          <a:p>
            <a:pPr marL="0" indent="0" algn="ctr">
              <a:buNone/>
            </a:pPr>
            <a:r>
              <a:rPr lang="en-US" dirty="0" smtClean="0"/>
              <a:t>District of Columbia</a:t>
            </a:r>
          </a:p>
          <a:p>
            <a:pPr marL="0" indent="0" algn="ctr">
              <a:buNone/>
            </a:pPr>
            <a:r>
              <a:rPr lang="en-US" dirty="0" smtClean="0"/>
              <a:t>Going for the Gold (currently not available online)</a:t>
            </a:r>
          </a:p>
        </p:txBody>
      </p:sp>
    </p:spTree>
    <p:extLst>
      <p:ext uri="{BB962C8B-B14F-4D97-AF65-F5344CB8AC3E}">
        <p14:creationId xmlns:p14="http://schemas.microsoft.com/office/powerpoint/2010/main" val="256613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Fix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Ask your Licensing Specialist</a:t>
            </a:r>
          </a:p>
          <a:p>
            <a:r>
              <a:rPr lang="en-US" dirty="0" smtClean="0"/>
              <a:t>Contact other directors / teachers</a:t>
            </a:r>
          </a:p>
          <a:p>
            <a:r>
              <a:rPr lang="en-US" dirty="0" smtClean="0"/>
              <a:t>Review License or LOC regulations</a:t>
            </a:r>
          </a:p>
          <a:p>
            <a:r>
              <a:rPr lang="en-US" dirty="0" smtClean="0"/>
              <a:t>Contact Archdiocese of Washington Office</a:t>
            </a:r>
            <a:endParaRPr lang="en-US" dirty="0"/>
          </a:p>
          <a:p>
            <a:pPr lvl="1"/>
            <a:r>
              <a:rPr lang="en-US" dirty="0" smtClean="0"/>
              <a:t>Cathy Spencer by phone or email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307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and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305800" cy="48307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5100" b="1" dirty="0"/>
              <a:t>NEW:  Maryland State Department of Education: Early </a:t>
            </a:r>
            <a:r>
              <a:rPr lang="en-US" sz="5100" b="1" dirty="0" smtClean="0"/>
              <a:t>Childhood Development</a:t>
            </a:r>
          </a:p>
          <a:p>
            <a:pPr marL="320040" lvl="1" indent="0">
              <a:buNone/>
            </a:pPr>
            <a:r>
              <a:rPr lang="en-US" sz="4700" u="sng" dirty="0" smtClean="0">
                <a:hlinkClick r:id="rId3"/>
              </a:rPr>
              <a:t>http</a:t>
            </a:r>
            <a:r>
              <a:rPr lang="en-US" sz="4700" u="sng" dirty="0">
                <a:hlinkClick r:id="rId3"/>
              </a:rPr>
              <a:t>://earlychildhood.marylandpublicschools.org</a:t>
            </a:r>
            <a:endParaRPr lang="en-US" sz="4700" dirty="0"/>
          </a:p>
          <a:p>
            <a:r>
              <a:rPr lang="en-US" sz="5000" dirty="0"/>
              <a:t>This new website provides an overview of early childhood development information for Families, Child Care Providers, and PreK-2.  </a:t>
            </a:r>
            <a:endParaRPr lang="en-US" sz="5000" dirty="0" smtClean="0"/>
          </a:p>
          <a:p>
            <a:r>
              <a:rPr lang="en-US" sz="5000" dirty="0" smtClean="0"/>
              <a:t>The </a:t>
            </a:r>
            <a:r>
              <a:rPr lang="en-US" sz="5000" dirty="0"/>
              <a:t>Child Care Provider area contains links to key Office of Child Care areas and other Early Childhood </a:t>
            </a:r>
            <a:r>
              <a:rPr lang="en-US" sz="5000" dirty="0" smtClean="0"/>
              <a:t>Care resources.</a:t>
            </a:r>
            <a:endParaRPr lang="en-US" sz="5000" dirty="0"/>
          </a:p>
          <a:p>
            <a:pPr marL="0" indent="0">
              <a:buNone/>
            </a:pPr>
            <a:r>
              <a:rPr lang="en-US" sz="5000" dirty="0"/>
              <a:t> </a:t>
            </a:r>
          </a:p>
          <a:p>
            <a:pPr marL="0" indent="0">
              <a:buNone/>
            </a:pPr>
            <a:r>
              <a:rPr lang="en-US" sz="5000" dirty="0"/>
              <a:t> 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88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Maryland State Department of Education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Maryland State Department of Education: </a:t>
            </a:r>
            <a:endParaRPr lang="en-US" dirty="0" smtClean="0"/>
          </a:p>
          <a:p>
            <a:pPr lvl="1"/>
            <a:r>
              <a:rPr lang="en-US" dirty="0" smtClean="0"/>
              <a:t>Office </a:t>
            </a:r>
            <a:r>
              <a:rPr lang="en-US" dirty="0"/>
              <a:t>of Child Care</a:t>
            </a:r>
          </a:p>
          <a:p>
            <a:pPr marL="320040" lvl="1" indent="0">
              <a:buNone/>
            </a:pPr>
            <a:r>
              <a:rPr lang="en-US" u="sng" dirty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msde.maryland.gov/MSDE/divisions/child care/child_care.htm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50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73162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District of Columbia</a:t>
            </a:r>
            <a:br>
              <a:rPr lang="en-US" sz="2800" dirty="0" smtClean="0"/>
            </a:br>
            <a:r>
              <a:rPr lang="en-US" sz="2800" dirty="0" smtClean="0"/>
              <a:t>Office of the State Superintendent of Education (OSSE)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133600"/>
            <a:ext cx="8001000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Early Learning </a:t>
            </a:r>
          </a:p>
          <a:p>
            <a:pPr marL="320040" lvl="1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osse.dc.gov/service/early-learning</a:t>
            </a:r>
            <a:endParaRPr lang="en-US" dirty="0" smtClean="0"/>
          </a:p>
          <a:p>
            <a:r>
              <a:rPr lang="en-US" dirty="0"/>
              <a:t>Licensing for Early Learning </a:t>
            </a:r>
            <a:r>
              <a:rPr lang="en-US" dirty="0" smtClean="0"/>
              <a:t>Providers</a:t>
            </a:r>
          </a:p>
          <a:p>
            <a:pPr marL="400050" lvl="1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osse.dc.gov/node/446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6145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National Association for the Education of Young Children</a:t>
            </a:r>
          </a:p>
          <a:p>
            <a:pPr marL="320040" lvl="1" indent="0">
              <a:buNone/>
            </a:pPr>
            <a:r>
              <a:rPr lang="en-US" u="sng" dirty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www.naeyc.org</a:t>
            </a:r>
            <a:endParaRPr lang="en-US" dirty="0"/>
          </a:p>
          <a:p>
            <a:r>
              <a:rPr lang="en-US" dirty="0"/>
              <a:t>Maryland State Child Care Association</a:t>
            </a:r>
          </a:p>
          <a:p>
            <a:pPr marL="320040" lvl="1" indent="0">
              <a:buNone/>
            </a:pPr>
            <a:r>
              <a:rPr lang="en-US" u="sng" dirty="0">
                <a:hlinkClick r:id="rId3"/>
              </a:rPr>
              <a:t>http://mscca.org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35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Accreditation</a:t>
            </a:r>
          </a:p>
          <a:p>
            <a:pPr lvl="1"/>
            <a:r>
              <a:rPr lang="en-US" dirty="0" smtClean="0"/>
              <a:t>MSDE Credentialing</a:t>
            </a:r>
          </a:p>
          <a:p>
            <a:pPr lvl="1"/>
            <a:r>
              <a:rPr lang="en-US" dirty="0" smtClean="0"/>
              <a:t>AdvanceED (ADW accreditation agency)</a:t>
            </a:r>
            <a:endParaRPr lang="en-US" dirty="0"/>
          </a:p>
          <a:p>
            <a:r>
              <a:rPr lang="en-US" dirty="0" smtClean="0"/>
              <a:t>Ratings</a:t>
            </a:r>
          </a:p>
          <a:p>
            <a:pPr lvl="1"/>
            <a:r>
              <a:rPr lang="en-US" dirty="0" smtClean="0"/>
              <a:t>Excels (MD)</a:t>
            </a:r>
          </a:p>
          <a:p>
            <a:pPr lvl="1"/>
            <a:r>
              <a:rPr lang="en-US" dirty="0" smtClean="0"/>
              <a:t>Going for the Gold (DC)</a:t>
            </a:r>
          </a:p>
          <a:p>
            <a:r>
              <a:rPr lang="en-US" dirty="0" smtClean="0"/>
              <a:t>Curriculum</a:t>
            </a:r>
          </a:p>
          <a:p>
            <a:r>
              <a:rPr lang="en-US" dirty="0" smtClean="0"/>
              <a:t>Report Cards</a:t>
            </a:r>
          </a:p>
          <a:p>
            <a:pPr marL="571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0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District of Columbia </a:t>
            </a:r>
            <a:br>
              <a:rPr lang="en-US" sz="2800" dirty="0" smtClean="0"/>
            </a:br>
            <a:r>
              <a:rPr lang="en-US" sz="2800" dirty="0" smtClean="0"/>
              <a:t>Office of the State Superintendent of Education (OSSE)  License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457200"/>
            <a:r>
              <a:rPr lang="en-US" sz="2800" dirty="0"/>
              <a:t>Programs Eligible for Regulation </a:t>
            </a:r>
            <a:r>
              <a:rPr lang="en-US" sz="2800" dirty="0" smtClean="0"/>
              <a:t>Exemptions</a:t>
            </a:r>
            <a:endParaRPr lang="en-US" dirty="0" smtClean="0"/>
          </a:p>
          <a:p>
            <a:pPr marL="914400" lvl="1" indent="-457200"/>
            <a:r>
              <a:rPr lang="en-US" dirty="0" smtClean="0"/>
              <a:t>None stated for tax – exempt religious organizations.</a:t>
            </a:r>
          </a:p>
        </p:txBody>
      </p:sp>
    </p:spTree>
    <p:extLst>
      <p:ext uri="{BB962C8B-B14F-4D97-AF65-F5344CB8AC3E}">
        <p14:creationId xmlns:p14="http://schemas.microsoft.com/office/powerpoint/2010/main" val="255048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are the regulations and where can I find them?</a:t>
            </a:r>
          </a:p>
          <a:p>
            <a:r>
              <a:rPr lang="en-US" dirty="0" smtClean="0"/>
              <a:t>Menu Plan / Snack Requirements</a:t>
            </a:r>
          </a:p>
          <a:p>
            <a:r>
              <a:rPr lang="en-US" dirty="0" smtClean="0"/>
              <a:t>Developmental Screening</a:t>
            </a:r>
          </a:p>
          <a:p>
            <a:r>
              <a:rPr lang="en-US" dirty="0" smtClean="0"/>
              <a:t>Rest time materials</a:t>
            </a:r>
          </a:p>
          <a:p>
            <a:r>
              <a:rPr lang="en-US" dirty="0" smtClean="0"/>
              <a:t>Outdoor Playtime</a:t>
            </a:r>
          </a:p>
          <a:p>
            <a:r>
              <a:rPr lang="en-US" dirty="0" smtClean="0"/>
              <a:t>Report Cards*</a:t>
            </a:r>
          </a:p>
          <a:p>
            <a:r>
              <a:rPr lang="en-US" dirty="0" smtClean="0"/>
              <a:t>ADW curriculum*</a:t>
            </a:r>
          </a:p>
          <a:p>
            <a:pPr marL="0" indent="0">
              <a:buNone/>
            </a:pPr>
            <a:r>
              <a:rPr lang="en-US" dirty="0" smtClean="0"/>
              <a:t>*Will cover at a future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9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MSDE and OSSE Licensing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Which </a:t>
            </a:r>
            <a:r>
              <a:rPr lang="en-US" dirty="0" smtClean="0"/>
              <a:t>MSDE Licensing Regulations </a:t>
            </a:r>
            <a:r>
              <a:rPr lang="en-US" dirty="0"/>
              <a:t>Exempted? </a:t>
            </a:r>
            <a:endParaRPr lang="en-US" dirty="0" smtClean="0"/>
          </a:p>
          <a:p>
            <a:r>
              <a:rPr lang="en-US" dirty="0" smtClean="0"/>
              <a:t>Regulations </a:t>
            </a:r>
            <a:r>
              <a:rPr lang="en-US" dirty="0"/>
              <a:t>related to:</a:t>
            </a:r>
          </a:p>
          <a:p>
            <a:pPr lvl="1"/>
            <a:r>
              <a:rPr lang="en-US" dirty="0"/>
              <a:t>Instructional Program</a:t>
            </a:r>
          </a:p>
          <a:p>
            <a:pPr lvl="1"/>
            <a:r>
              <a:rPr lang="en-US" dirty="0"/>
              <a:t>Curriculum</a:t>
            </a:r>
          </a:p>
          <a:p>
            <a:pPr lvl="1"/>
            <a:r>
              <a:rPr lang="en-US" dirty="0"/>
              <a:t>Teacher, Principal and Administrator </a:t>
            </a:r>
            <a:r>
              <a:rPr lang="en-US" dirty="0" smtClean="0"/>
              <a:t>Qualifications</a:t>
            </a:r>
          </a:p>
          <a:p>
            <a:r>
              <a:rPr lang="en-US" dirty="0" smtClean="0"/>
              <a:t>Which OSSE Licensing Regulations Exempted?</a:t>
            </a:r>
          </a:p>
          <a:p>
            <a:pPr marL="914400" lvl="1" indent="-457200"/>
            <a:r>
              <a:rPr lang="en-US" dirty="0" smtClean="0"/>
              <a:t>None stated</a:t>
            </a: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44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Inspection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Tips for a successful and stress free inspection</a:t>
            </a:r>
            <a:r>
              <a:rPr lang="en-US" dirty="0"/>
              <a:t>:</a:t>
            </a:r>
            <a:endParaRPr lang="en-US" dirty="0" smtClean="0"/>
          </a:p>
          <a:p>
            <a:pPr lvl="1"/>
            <a:r>
              <a:rPr lang="en-US" dirty="0" smtClean="0"/>
              <a:t>Planning</a:t>
            </a:r>
          </a:p>
          <a:p>
            <a:pPr lvl="1"/>
            <a:r>
              <a:rPr lang="en-US" dirty="0" smtClean="0"/>
              <a:t>Organizing</a:t>
            </a:r>
          </a:p>
          <a:p>
            <a:pPr lvl="1"/>
            <a:r>
              <a:rPr lang="en-US" dirty="0" smtClean="0"/>
              <a:t>Training </a:t>
            </a:r>
          </a:p>
          <a:p>
            <a:pPr lvl="1"/>
            <a:r>
              <a:rPr lang="en-US" dirty="0" smtClean="0"/>
              <a:t>Follow-up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250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Licensing or Letter of </a:t>
            </a:r>
            <a:r>
              <a:rPr lang="en-US" smtClean="0"/>
              <a:t>Compliance Regulations</a:t>
            </a:r>
            <a:endParaRPr lang="en-US" dirty="0" smtClean="0"/>
          </a:p>
          <a:p>
            <a:r>
              <a:rPr lang="en-US" dirty="0" smtClean="0"/>
              <a:t>Create a schedule to review and update:</a:t>
            </a:r>
          </a:p>
          <a:p>
            <a:pPr lvl="1"/>
            <a:r>
              <a:rPr lang="en-US" dirty="0" smtClean="0"/>
              <a:t>Classroom </a:t>
            </a:r>
          </a:p>
          <a:p>
            <a:pPr lvl="1"/>
            <a:r>
              <a:rPr lang="en-US" dirty="0" smtClean="0"/>
              <a:t>Staff and Student Records</a:t>
            </a:r>
          </a:p>
          <a:p>
            <a:pPr lvl="1"/>
            <a:r>
              <a:rPr lang="en-US" dirty="0" smtClean="0"/>
              <a:t>Required Office of Child Care (OCC) Documentation </a:t>
            </a:r>
          </a:p>
          <a:p>
            <a:pPr lvl="1"/>
            <a:r>
              <a:rPr lang="en-US" dirty="0" smtClean="0"/>
              <a:t>Emergency Plan and Drills</a:t>
            </a:r>
          </a:p>
          <a:p>
            <a:pPr lvl="1"/>
            <a:r>
              <a:rPr lang="en-US" dirty="0" smtClean="0"/>
              <a:t>Food Preparation / Storage / Menu Plan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9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Binder:</a:t>
            </a:r>
          </a:p>
          <a:p>
            <a:pPr lvl="1"/>
            <a:r>
              <a:rPr lang="en-US" dirty="0" smtClean="0"/>
              <a:t>Staffing Pattern and Personnel List</a:t>
            </a:r>
          </a:p>
          <a:p>
            <a:pPr lvl="1"/>
            <a:r>
              <a:rPr lang="en-US" dirty="0" smtClean="0"/>
              <a:t>Insurance Certificates</a:t>
            </a:r>
          </a:p>
          <a:p>
            <a:pPr lvl="1"/>
            <a:r>
              <a:rPr lang="en-US" dirty="0" smtClean="0"/>
              <a:t>Emergency Plan</a:t>
            </a:r>
          </a:p>
          <a:p>
            <a:pPr lvl="2"/>
            <a:r>
              <a:rPr lang="en-US" dirty="0" smtClean="0"/>
              <a:t>Emergency #s</a:t>
            </a:r>
          </a:p>
          <a:p>
            <a:pPr lvl="2"/>
            <a:r>
              <a:rPr lang="en-US" dirty="0" smtClean="0"/>
              <a:t>Escape plan</a:t>
            </a:r>
          </a:p>
          <a:p>
            <a:pPr lvl="1"/>
            <a:r>
              <a:rPr lang="en-US" dirty="0" smtClean="0"/>
              <a:t>Fire and Disaster Drill Record</a:t>
            </a:r>
          </a:p>
          <a:p>
            <a:pPr lvl="1"/>
            <a:r>
              <a:rPr lang="en-US" dirty="0" smtClean="0"/>
              <a:t>Facility Inspections: Fire and Boiler</a:t>
            </a:r>
          </a:p>
          <a:p>
            <a:pPr lvl="1"/>
            <a:r>
              <a:rPr lang="en-US" dirty="0" smtClean="0"/>
              <a:t>Copy of License or LOC</a:t>
            </a:r>
          </a:p>
          <a:p>
            <a:pPr lvl="1"/>
            <a:r>
              <a:rPr lang="en-US" dirty="0" smtClean="0"/>
              <a:t>Office of Child Care Reports </a:t>
            </a:r>
            <a:endParaRPr lang="en-US" dirty="0"/>
          </a:p>
        </p:txBody>
      </p:sp>
      <p:pic>
        <p:nvPicPr>
          <p:cNvPr id="4" name="Picture 2" descr="C:\Users\brasseuxc\AppData\Local\Microsoft\Windows\Temporary Internet Files\Content.IE5\8NV3XXVK\libro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328" y="2526323"/>
            <a:ext cx="2633503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61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Office of Child Care (OCC)Folder</a:t>
            </a:r>
          </a:p>
          <a:p>
            <a:pPr lvl="1"/>
            <a:r>
              <a:rPr lang="en-US" dirty="0" smtClean="0"/>
              <a:t>Required Office of Child Care Forms</a:t>
            </a:r>
          </a:p>
          <a:p>
            <a:r>
              <a:rPr lang="en-US" dirty="0" smtClean="0"/>
              <a:t>Personnel Folder</a:t>
            </a:r>
          </a:p>
          <a:p>
            <a:pPr lvl="1"/>
            <a:r>
              <a:rPr lang="en-US" dirty="0" smtClean="0"/>
              <a:t>Employment Forms</a:t>
            </a:r>
          </a:p>
          <a:p>
            <a:pPr lvl="1"/>
            <a:r>
              <a:rPr lang="en-US" dirty="0" smtClean="0"/>
              <a:t>Sealed </a:t>
            </a:r>
            <a:r>
              <a:rPr lang="en-US" dirty="0"/>
              <a:t>E</a:t>
            </a:r>
            <a:r>
              <a:rPr lang="en-US" dirty="0" smtClean="0"/>
              <a:t>nvelope </a:t>
            </a:r>
            <a:r>
              <a:rPr lang="en-US" dirty="0"/>
              <a:t>with </a:t>
            </a:r>
            <a:r>
              <a:rPr lang="en-US" dirty="0" smtClean="0"/>
              <a:t>FBI/State Fingerprinting reports </a:t>
            </a:r>
          </a:p>
          <a:p>
            <a:pPr marL="365760" lvl="1" indent="0">
              <a:buNone/>
            </a:pPr>
            <a:r>
              <a:rPr lang="en-US" dirty="0" smtClean="0"/>
              <a:t>(use OCC# and ADW#)</a:t>
            </a:r>
          </a:p>
          <a:p>
            <a:pPr lvl="1"/>
            <a:r>
              <a:rPr lang="en-US" dirty="0" smtClean="0"/>
              <a:t>Job description</a:t>
            </a:r>
          </a:p>
          <a:p>
            <a:pPr lvl="1"/>
            <a:r>
              <a:rPr lang="en-US" dirty="0" smtClean="0"/>
              <a:t>Evaluations</a:t>
            </a:r>
          </a:p>
          <a:p>
            <a:r>
              <a:rPr lang="en-US" dirty="0" smtClean="0"/>
              <a:t>Payroll Folder</a:t>
            </a:r>
          </a:p>
          <a:p>
            <a:pPr lvl="1"/>
            <a:r>
              <a:rPr lang="en-US" dirty="0" smtClean="0"/>
              <a:t>Contracts, payroll forms</a:t>
            </a:r>
          </a:p>
          <a:p>
            <a:r>
              <a:rPr lang="en-US" dirty="0" smtClean="0"/>
              <a:t>Professional Development Folder</a:t>
            </a:r>
          </a:p>
          <a:p>
            <a:pPr lvl="1"/>
            <a:r>
              <a:rPr lang="en-US" dirty="0" smtClean="0"/>
              <a:t>Certificates and transcripts for professional development coursework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716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Office of Child Care Folder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419600" cy="4572000"/>
          </a:xfrm>
        </p:spPr>
        <p:txBody>
          <a:bodyPr numCol="2"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Left side</a:t>
            </a:r>
          </a:p>
          <a:p>
            <a:pPr lvl="1"/>
            <a:r>
              <a:rPr lang="en-US" dirty="0"/>
              <a:t>Release of Information</a:t>
            </a:r>
          </a:p>
          <a:p>
            <a:pPr lvl="1"/>
            <a:r>
              <a:rPr lang="en-US" dirty="0"/>
              <a:t>Medical Report for Child Care</a:t>
            </a:r>
          </a:p>
          <a:p>
            <a:pPr lvl="1"/>
            <a:r>
              <a:rPr lang="en-US" dirty="0"/>
              <a:t> Personnel Information Form</a:t>
            </a:r>
          </a:p>
          <a:p>
            <a:pPr lvl="1"/>
            <a:r>
              <a:rPr lang="en-US" dirty="0"/>
              <a:t>Staff Orientation Form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sz="2600" dirty="0"/>
          </a:p>
          <a:p>
            <a:endParaRPr lang="en-US" sz="2600" dirty="0" smtClean="0"/>
          </a:p>
          <a:p>
            <a:endParaRPr lang="en-US" sz="2600" dirty="0"/>
          </a:p>
          <a:p>
            <a:endParaRPr lang="en-US" sz="2600" dirty="0" smtClean="0"/>
          </a:p>
          <a:p>
            <a:endParaRPr lang="en-US" sz="2600" dirty="0"/>
          </a:p>
          <a:p>
            <a:endParaRPr lang="en-US" sz="2600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57150" indent="0">
              <a:buNone/>
            </a:pP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5333999" y="1589567"/>
            <a:ext cx="3397101" cy="4572000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4" name="Picture 2" descr="C:\Users\brasseuxc\AppData\Local\Microsoft\Windows\Temporary Internet Files\Content.IE5\TZV04X9I\ManillaFolder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00201"/>
            <a:ext cx="30480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15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592</TotalTime>
  <Words>880</Words>
  <Application>Microsoft Office PowerPoint</Application>
  <PresentationFormat>On-screen Show (4:3)</PresentationFormat>
  <Paragraphs>246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Median</vt:lpstr>
      <vt:lpstr>Preschool and Childcare Regulations:  Preparing for a Stress Free Inspection</vt:lpstr>
      <vt:lpstr>Maryland State Department of Education (MSDE)  License and Letter of Compliance (LOC)        Regulations </vt:lpstr>
      <vt:lpstr>District of Columbia  Office of the State Superintendent of Education (OSSE)  License </vt:lpstr>
      <vt:lpstr>MSDE and OSSE Licensing Regulations</vt:lpstr>
      <vt:lpstr>Preparing for Inspection</vt:lpstr>
      <vt:lpstr>Planning</vt:lpstr>
      <vt:lpstr>Organize</vt:lpstr>
      <vt:lpstr>Staff Files</vt:lpstr>
      <vt:lpstr>Office of Child Care Folder</vt:lpstr>
      <vt:lpstr>Office of Child Care Folder</vt:lpstr>
      <vt:lpstr>Student Records</vt:lpstr>
      <vt:lpstr>Staff and Student File Hints</vt:lpstr>
      <vt:lpstr>Checklist</vt:lpstr>
      <vt:lpstr>Training</vt:lpstr>
      <vt:lpstr>Follow up</vt:lpstr>
      <vt:lpstr>Key Inspection Targets</vt:lpstr>
      <vt:lpstr>Most Common Non-Compliance Issues</vt:lpstr>
      <vt:lpstr>Student Forms</vt:lpstr>
      <vt:lpstr>Staff Forms</vt:lpstr>
      <vt:lpstr>Capacity / Ratio /Supervision</vt:lpstr>
      <vt:lpstr>Classroom Health and Safety</vt:lpstr>
      <vt:lpstr>Classroom Health and Safety</vt:lpstr>
      <vt:lpstr>Inspection Reports</vt:lpstr>
      <vt:lpstr>How to Fix Problems</vt:lpstr>
      <vt:lpstr>Resources and Links</vt:lpstr>
      <vt:lpstr>Maryland State Department of Education</vt:lpstr>
      <vt:lpstr>District of Columbia Office of the State Superintendent of Education (OSSE) </vt:lpstr>
      <vt:lpstr>Organizations</vt:lpstr>
      <vt:lpstr>Future Topics</vt:lpstr>
      <vt:lpstr>Questions and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 for Licensing Inspection</dc:title>
  <dc:creator>Brasseux, Cynthia</dc:creator>
  <cp:lastModifiedBy>Brasseux, Cynthia</cp:lastModifiedBy>
  <cp:revision>55</cp:revision>
  <dcterms:created xsi:type="dcterms:W3CDTF">2016-01-29T19:49:06Z</dcterms:created>
  <dcterms:modified xsi:type="dcterms:W3CDTF">2016-03-16T22:11:24Z</dcterms:modified>
</cp:coreProperties>
</file>