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6" r:id="rId2"/>
  </p:sldMasterIdLst>
  <p:sldIdLst>
    <p:sldId id="256" r:id="rId3"/>
    <p:sldId id="269" r:id="rId4"/>
    <p:sldId id="270" r:id="rId5"/>
    <p:sldId id="261" r:id="rId6"/>
    <p:sldId id="278" r:id="rId7"/>
    <p:sldId id="284" r:id="rId8"/>
    <p:sldId id="271" r:id="rId9"/>
    <p:sldId id="262" r:id="rId10"/>
    <p:sldId id="258" r:id="rId11"/>
    <p:sldId id="273" r:id="rId12"/>
    <p:sldId id="259" r:id="rId13"/>
    <p:sldId id="275" r:id="rId14"/>
    <p:sldId id="263" r:id="rId15"/>
    <p:sldId id="276" r:id="rId16"/>
    <p:sldId id="277" r:id="rId17"/>
    <p:sldId id="279" r:id="rId18"/>
    <p:sldId id="280" r:id="rId19"/>
    <p:sldId id="264" r:id="rId20"/>
    <p:sldId id="265" r:id="rId21"/>
    <p:sldId id="281" r:id="rId22"/>
    <p:sldId id="266" r:id="rId23"/>
    <p:sldId id="267" r:id="rId24"/>
    <p:sldId id="274" r:id="rId25"/>
    <p:sldId id="282" r:id="rId26"/>
    <p:sldId id="28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grpSp>
      <p:sp>
        <p:nvSpPr>
          <p:cNvPr id="45059"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smtClean="0"/>
              <a:t>Click to edit Master title style</a:t>
            </a:r>
          </a:p>
        </p:txBody>
      </p:sp>
      <p:sp>
        <p:nvSpPr>
          <p:cNvPr id="45060" name="Rectangle 4"/>
          <p:cNvSpPr>
            <a:spLocks noGrp="1" noChangeArrowheads="1"/>
          </p:cNvSpPr>
          <p:nvPr>
            <p:ph type="subTitle" idx="1"/>
          </p:nvPr>
        </p:nvSpPr>
        <p:spPr>
          <a:xfrm>
            <a:off x="762000" y="3765550"/>
            <a:ext cx="76962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lt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DF9FD0E7-FD6F-4E9E-A432-AB37B71E0EB0}" type="slidenum">
              <a:rPr lang="en-US" altLang="en-US"/>
              <a:pPr>
                <a:defRPr/>
              </a:pPr>
              <a:t>‹#›</a:t>
            </a:fld>
            <a:endParaRPr lang="en-US" altLang="en-US"/>
          </a:p>
        </p:txBody>
      </p:sp>
    </p:spTree>
    <p:extLst>
      <p:ext uri="{BB962C8B-B14F-4D97-AF65-F5344CB8AC3E}">
        <p14:creationId xmlns:p14="http://schemas.microsoft.com/office/powerpoint/2010/main" val="171822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DB61E0-89D9-491E-A0C6-1CF506FE4CE9}" type="slidenum">
              <a:rPr lang="en-US" altLang="en-US"/>
              <a:pPr>
                <a:defRPr/>
              </a:pPr>
              <a:t>‹#›</a:t>
            </a:fld>
            <a:endParaRPr lang="en-US" altLang="en-US"/>
          </a:p>
        </p:txBody>
      </p:sp>
    </p:spTree>
    <p:extLst>
      <p:ext uri="{BB962C8B-B14F-4D97-AF65-F5344CB8AC3E}">
        <p14:creationId xmlns:p14="http://schemas.microsoft.com/office/powerpoint/2010/main" val="71006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CA1F57-A0F6-43D2-A651-EA693506CA10}" type="slidenum">
              <a:rPr lang="en-US" altLang="en-US"/>
              <a:pPr>
                <a:defRPr/>
              </a:pPr>
              <a:t>‹#›</a:t>
            </a:fld>
            <a:endParaRPr lang="en-US" altLang="en-US"/>
          </a:p>
        </p:txBody>
      </p:sp>
    </p:spTree>
    <p:extLst>
      <p:ext uri="{BB962C8B-B14F-4D97-AF65-F5344CB8AC3E}">
        <p14:creationId xmlns:p14="http://schemas.microsoft.com/office/powerpoint/2010/main" val="2540223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44F225-5ED3-4AE4-95B9-B24A2CCAB70F}" type="slidenum">
              <a:rPr lang="en-US" altLang="en-US"/>
              <a:pPr>
                <a:defRPr/>
              </a:pPr>
              <a:t>‹#›</a:t>
            </a:fld>
            <a:endParaRPr lang="en-US" altLang="en-US"/>
          </a:p>
        </p:txBody>
      </p:sp>
    </p:spTree>
    <p:extLst>
      <p:ext uri="{BB962C8B-B14F-4D97-AF65-F5344CB8AC3E}">
        <p14:creationId xmlns:p14="http://schemas.microsoft.com/office/powerpoint/2010/main" val="2233134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D152A4-0B28-40EC-A1C9-52F0DB50BB8E}" type="slidenum">
              <a:rPr lang="en-US" altLang="en-US"/>
              <a:pPr>
                <a:defRPr/>
              </a:pPr>
              <a:t>‹#›</a:t>
            </a:fld>
            <a:endParaRPr lang="en-US" altLang="en-US"/>
          </a:p>
        </p:txBody>
      </p:sp>
    </p:spTree>
    <p:extLst>
      <p:ext uri="{BB962C8B-B14F-4D97-AF65-F5344CB8AC3E}">
        <p14:creationId xmlns:p14="http://schemas.microsoft.com/office/powerpoint/2010/main" val="885492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57D5EC-0E23-45C8-8C69-D65B1E5AE24A}" type="slidenum">
              <a:rPr lang="en-US" altLang="en-US"/>
              <a:pPr>
                <a:defRPr/>
              </a:pPr>
              <a:t>‹#›</a:t>
            </a:fld>
            <a:endParaRPr lang="en-US" altLang="en-US"/>
          </a:p>
        </p:txBody>
      </p:sp>
    </p:spTree>
    <p:extLst>
      <p:ext uri="{BB962C8B-B14F-4D97-AF65-F5344CB8AC3E}">
        <p14:creationId xmlns:p14="http://schemas.microsoft.com/office/powerpoint/2010/main" val="26634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9E230B-20A1-4004-B47C-AF8ADD0B82FD}" type="slidenum">
              <a:rPr lang="en-US" altLang="en-US"/>
              <a:pPr>
                <a:defRPr/>
              </a:pPr>
              <a:t>‹#›</a:t>
            </a:fld>
            <a:endParaRPr lang="en-US" altLang="en-US"/>
          </a:p>
        </p:txBody>
      </p:sp>
    </p:spTree>
    <p:extLst>
      <p:ext uri="{BB962C8B-B14F-4D97-AF65-F5344CB8AC3E}">
        <p14:creationId xmlns:p14="http://schemas.microsoft.com/office/powerpoint/2010/main" val="307068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573131E-AD8F-4BB0-A64B-F4D3B100EA9F}" type="slidenum">
              <a:rPr lang="en-US" altLang="en-US"/>
              <a:pPr>
                <a:defRPr/>
              </a:pPr>
              <a:t>‹#›</a:t>
            </a:fld>
            <a:endParaRPr lang="en-US" altLang="en-US"/>
          </a:p>
        </p:txBody>
      </p:sp>
    </p:spTree>
    <p:extLst>
      <p:ext uri="{BB962C8B-B14F-4D97-AF65-F5344CB8AC3E}">
        <p14:creationId xmlns:p14="http://schemas.microsoft.com/office/powerpoint/2010/main" val="4020598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E5D5FE1-DC41-4319-9C00-D1830B920A58}" type="slidenum">
              <a:rPr lang="en-US" altLang="en-US"/>
              <a:pPr>
                <a:defRPr/>
              </a:pPr>
              <a:t>‹#›</a:t>
            </a:fld>
            <a:endParaRPr lang="en-US" altLang="en-US"/>
          </a:p>
        </p:txBody>
      </p:sp>
    </p:spTree>
    <p:extLst>
      <p:ext uri="{BB962C8B-B14F-4D97-AF65-F5344CB8AC3E}">
        <p14:creationId xmlns:p14="http://schemas.microsoft.com/office/powerpoint/2010/main" val="3000583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77CD15C-B079-413D-9EAB-25A7ECB6CA74}" type="slidenum">
              <a:rPr lang="en-US" altLang="en-US"/>
              <a:pPr>
                <a:defRPr/>
              </a:pPr>
              <a:t>‹#›</a:t>
            </a:fld>
            <a:endParaRPr lang="en-US" altLang="en-US"/>
          </a:p>
        </p:txBody>
      </p:sp>
    </p:spTree>
    <p:extLst>
      <p:ext uri="{BB962C8B-B14F-4D97-AF65-F5344CB8AC3E}">
        <p14:creationId xmlns:p14="http://schemas.microsoft.com/office/powerpoint/2010/main" val="4273063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805F87-A7EA-486C-B2C6-14858D7D17F0}" type="slidenum">
              <a:rPr lang="en-US" altLang="en-US"/>
              <a:pPr>
                <a:defRPr/>
              </a:pPr>
              <a:t>‹#›</a:t>
            </a:fld>
            <a:endParaRPr lang="en-US" altLang="en-US"/>
          </a:p>
        </p:txBody>
      </p:sp>
    </p:spTree>
    <p:extLst>
      <p:ext uri="{BB962C8B-B14F-4D97-AF65-F5344CB8AC3E}">
        <p14:creationId xmlns:p14="http://schemas.microsoft.com/office/powerpoint/2010/main" val="381610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128A0C-7EA7-4ABE-BA5E-D2680B455152}" type="slidenum">
              <a:rPr lang="en-US" altLang="en-US"/>
              <a:pPr>
                <a:defRPr/>
              </a:pPr>
              <a:t>‹#›</a:t>
            </a:fld>
            <a:endParaRPr lang="en-US" altLang="en-US"/>
          </a:p>
        </p:txBody>
      </p:sp>
    </p:spTree>
    <p:extLst>
      <p:ext uri="{BB962C8B-B14F-4D97-AF65-F5344CB8AC3E}">
        <p14:creationId xmlns:p14="http://schemas.microsoft.com/office/powerpoint/2010/main" val="4194680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D64053-EC73-4DCC-8EEA-2E163ADC52B6}" type="slidenum">
              <a:rPr lang="en-US" altLang="en-US"/>
              <a:pPr>
                <a:defRPr/>
              </a:pPr>
              <a:t>‹#›</a:t>
            </a:fld>
            <a:endParaRPr lang="en-US" altLang="en-US"/>
          </a:p>
        </p:txBody>
      </p:sp>
    </p:spTree>
    <p:extLst>
      <p:ext uri="{BB962C8B-B14F-4D97-AF65-F5344CB8AC3E}">
        <p14:creationId xmlns:p14="http://schemas.microsoft.com/office/powerpoint/2010/main" val="1742748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7DD1B8-20BB-46C2-9279-33804C8B7541}" type="slidenum">
              <a:rPr lang="en-US" altLang="en-US"/>
              <a:pPr>
                <a:defRPr/>
              </a:pPr>
              <a:t>‹#›</a:t>
            </a:fld>
            <a:endParaRPr lang="en-US" altLang="en-US"/>
          </a:p>
        </p:txBody>
      </p:sp>
    </p:spTree>
    <p:extLst>
      <p:ext uri="{BB962C8B-B14F-4D97-AF65-F5344CB8AC3E}">
        <p14:creationId xmlns:p14="http://schemas.microsoft.com/office/powerpoint/2010/main" val="2003788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17691D-F659-44BF-B867-1D1ED65BE768}" type="slidenum">
              <a:rPr lang="en-US" altLang="en-US"/>
              <a:pPr>
                <a:defRPr/>
              </a:pPr>
              <a:t>‹#›</a:t>
            </a:fld>
            <a:endParaRPr lang="en-US" altLang="en-US"/>
          </a:p>
        </p:txBody>
      </p:sp>
    </p:spTree>
    <p:extLst>
      <p:ext uri="{BB962C8B-B14F-4D97-AF65-F5344CB8AC3E}">
        <p14:creationId xmlns:p14="http://schemas.microsoft.com/office/powerpoint/2010/main" val="162755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1BDDC2-AC07-4761-9C0B-BEEDEC9059AF}" type="slidenum">
              <a:rPr lang="en-US" altLang="en-US"/>
              <a:pPr>
                <a:defRPr/>
              </a:pPr>
              <a:t>‹#›</a:t>
            </a:fld>
            <a:endParaRPr lang="en-US" altLang="en-US"/>
          </a:p>
        </p:txBody>
      </p:sp>
    </p:spTree>
    <p:extLst>
      <p:ext uri="{BB962C8B-B14F-4D97-AF65-F5344CB8AC3E}">
        <p14:creationId xmlns:p14="http://schemas.microsoft.com/office/powerpoint/2010/main" val="350448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28CD5CE-F621-41CF-9434-38EB009552E8}" type="slidenum">
              <a:rPr lang="en-US" altLang="en-US"/>
              <a:pPr>
                <a:defRPr/>
              </a:pPr>
              <a:t>‹#›</a:t>
            </a:fld>
            <a:endParaRPr lang="en-US" altLang="en-US"/>
          </a:p>
        </p:txBody>
      </p:sp>
    </p:spTree>
    <p:extLst>
      <p:ext uri="{BB962C8B-B14F-4D97-AF65-F5344CB8AC3E}">
        <p14:creationId xmlns:p14="http://schemas.microsoft.com/office/powerpoint/2010/main" val="40089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EED6F40-4C35-4548-A5B3-5DD9AB159491}" type="slidenum">
              <a:rPr lang="en-US" altLang="en-US"/>
              <a:pPr>
                <a:defRPr/>
              </a:pPr>
              <a:t>‹#›</a:t>
            </a:fld>
            <a:endParaRPr lang="en-US" altLang="en-US"/>
          </a:p>
        </p:txBody>
      </p:sp>
    </p:spTree>
    <p:extLst>
      <p:ext uri="{BB962C8B-B14F-4D97-AF65-F5344CB8AC3E}">
        <p14:creationId xmlns:p14="http://schemas.microsoft.com/office/powerpoint/2010/main" val="266403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8E87868-9C01-4D37-8C7A-52E643CA3FE4}" type="slidenum">
              <a:rPr lang="en-US" altLang="en-US"/>
              <a:pPr>
                <a:defRPr/>
              </a:pPr>
              <a:t>‹#›</a:t>
            </a:fld>
            <a:endParaRPr lang="en-US" altLang="en-US"/>
          </a:p>
        </p:txBody>
      </p:sp>
    </p:spTree>
    <p:extLst>
      <p:ext uri="{BB962C8B-B14F-4D97-AF65-F5344CB8AC3E}">
        <p14:creationId xmlns:p14="http://schemas.microsoft.com/office/powerpoint/2010/main" val="230064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D9B4993-3BE4-4BF1-8DDE-D910D115578E}" type="slidenum">
              <a:rPr lang="en-US" altLang="en-US"/>
              <a:pPr>
                <a:defRPr/>
              </a:pPr>
              <a:t>‹#›</a:t>
            </a:fld>
            <a:endParaRPr lang="en-US" altLang="en-US"/>
          </a:p>
        </p:txBody>
      </p:sp>
    </p:spTree>
    <p:extLst>
      <p:ext uri="{BB962C8B-B14F-4D97-AF65-F5344CB8AC3E}">
        <p14:creationId xmlns:p14="http://schemas.microsoft.com/office/powerpoint/2010/main" val="272148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953CB3-DD9E-47C7-9EA5-D68635CBC4FD}" type="slidenum">
              <a:rPr lang="en-US" altLang="en-US"/>
              <a:pPr>
                <a:defRPr/>
              </a:pPr>
              <a:t>‹#›</a:t>
            </a:fld>
            <a:endParaRPr lang="en-US" altLang="en-US"/>
          </a:p>
        </p:txBody>
      </p:sp>
    </p:spTree>
    <p:extLst>
      <p:ext uri="{BB962C8B-B14F-4D97-AF65-F5344CB8AC3E}">
        <p14:creationId xmlns:p14="http://schemas.microsoft.com/office/powerpoint/2010/main" val="425295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1B8F3C-80B9-4A47-9600-BFA32ECF9657}" type="slidenum">
              <a:rPr lang="en-US" altLang="en-US"/>
              <a:pPr>
                <a:defRPr/>
              </a:pPr>
              <a:t>‹#›</a:t>
            </a:fld>
            <a:endParaRPr lang="en-US" altLang="en-US"/>
          </a:p>
        </p:txBody>
      </p:sp>
    </p:spTree>
    <p:extLst>
      <p:ext uri="{BB962C8B-B14F-4D97-AF65-F5344CB8AC3E}">
        <p14:creationId xmlns:p14="http://schemas.microsoft.com/office/powerpoint/2010/main" val="276786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036"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latin typeface="Arial" panose="020B0604020202020204" pitchFamily="34" charset="0"/>
              </a:defRPr>
            </a:lvl1pPr>
          </a:lstStyle>
          <a:p>
            <a:pPr>
              <a:defRPr/>
            </a:pPr>
            <a:endParaRPr lang="en-US" altLang="en-US"/>
          </a:p>
        </p:txBody>
      </p:sp>
      <p:sp>
        <p:nvSpPr>
          <p:cNvPr id="4403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atin typeface="Arial" panose="020B0604020202020204" pitchFamily="34" charset="0"/>
              </a:defRPr>
            </a:lvl1pPr>
          </a:lstStyle>
          <a:p>
            <a:pPr>
              <a:defRPr/>
            </a:pPr>
            <a:endParaRPr lang="en-US" altLang="en-US"/>
          </a:p>
        </p:txBody>
      </p:sp>
      <p:sp>
        <p:nvSpPr>
          <p:cNvPr id="44038"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atin typeface="Arial" panose="020B0604020202020204" pitchFamily="34" charset="0"/>
              </a:defRPr>
            </a:lvl1pPr>
          </a:lstStyle>
          <a:p>
            <a:pPr>
              <a:defRPr/>
            </a:pPr>
            <a:fld id="{43ED9146-76E7-45C2-947B-E49AE293EAE3}" type="slidenum">
              <a:rPr lang="en-US" altLang="en-US"/>
              <a:pPr>
                <a:defRPr/>
              </a:pPr>
              <a:t>‹#›</a:t>
            </a:fld>
            <a:endParaRPr lang="en-US" altLang="en-US"/>
          </a:p>
        </p:txBody>
      </p:sp>
      <p:grpSp>
        <p:nvGrpSpPr>
          <p:cNvPr id="1031" name="Group 7"/>
          <p:cNvGrpSpPr>
            <a:grpSpLocks/>
          </p:cNvGrpSpPr>
          <p:nvPr/>
        </p:nvGrpSpPr>
        <p:grpSpPr bwMode="auto">
          <a:xfrm>
            <a:off x="279400" y="152400"/>
            <a:ext cx="8686800" cy="16002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10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10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a:p>
          </p:txBody>
        </p:sp>
      </p:grpSp>
    </p:spTree>
  </p:cSld>
  <p:clrMap bg1="lt1" tx1="dk1" bg2="lt2" tx2="dk2" accent1="accent1" accent2="accent2" accent3="accent3" accent4="accent4" accent5="accent5" accent6="accent6" hlink="hlink" folHlink="folHlink"/>
  <p:sldLayoutIdLst>
    <p:sldLayoutId id="214748370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E06B7D60-33EA-4436-A43E-95CF9A3F19E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oxborough.k12.ma.us/assets/files/district/FPS-Bullying-Prevention-and-Intervention-Plan-201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annunciationcatholicnc.org/index_htm_files/2011-2012_Parent_Student_Handbook.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issiongrammar.org/Bullying%20Policy%20and%20prevention%20plan-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2.ed.gov/policy/gen/guid/fpco/ferpa/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eachsafeschools.org/bully_menu3.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SAT Response to Bullying</a:t>
            </a:r>
          </a:p>
        </p:txBody>
      </p:sp>
      <p:sp>
        <p:nvSpPr>
          <p:cNvPr id="4099" name="Rectangle 3"/>
          <p:cNvSpPr>
            <a:spLocks noGrp="1" noChangeArrowheads="1"/>
          </p:cNvSpPr>
          <p:nvPr>
            <p:ph type="subTitle" idx="1"/>
          </p:nvPr>
        </p:nvSpPr>
        <p:spPr/>
        <p:txBody>
          <a:bodyPr/>
          <a:lstStyle/>
          <a:p>
            <a:pPr eaLnBrk="1" hangingPunct="1"/>
            <a:r>
              <a:rPr lang="en-US" altLang="en-US" smtClean="0"/>
              <a:t>Creative Ideas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tLang="en-US" smtClean="0"/>
          </a:p>
        </p:txBody>
      </p:sp>
      <p:sp>
        <p:nvSpPr>
          <p:cNvPr id="13315" name="Rectangle 3"/>
          <p:cNvSpPr>
            <a:spLocks noGrp="1" noChangeArrowheads="1"/>
          </p:cNvSpPr>
          <p:nvPr>
            <p:ph type="body" idx="1"/>
          </p:nvPr>
        </p:nvSpPr>
        <p:spPr/>
        <p:txBody>
          <a:bodyPr/>
          <a:lstStyle/>
          <a:p>
            <a:pPr eaLnBrk="1" hangingPunct="1"/>
            <a:endParaRPr lang="en-US" altLang="en-US" smtClean="0"/>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9525000" cy="614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09600" y="838200"/>
            <a:ext cx="8077200" cy="838200"/>
          </a:xfrm>
        </p:spPr>
        <p:txBody>
          <a:bodyPr/>
          <a:lstStyle/>
          <a:p>
            <a:pPr algn="ctr" eaLnBrk="1" hangingPunct="1"/>
            <a:r>
              <a:rPr lang="en-US" altLang="en-US" sz="4000" smtClean="0"/>
              <a:t>Dr. Susan Swearer, University of Nebraska:</a:t>
            </a:r>
          </a:p>
        </p:txBody>
      </p:sp>
      <p:sp>
        <p:nvSpPr>
          <p:cNvPr id="14339" name="Rectangle 3"/>
          <p:cNvSpPr>
            <a:spLocks noGrp="1" noChangeArrowheads="1"/>
          </p:cNvSpPr>
          <p:nvPr>
            <p:ph type="body" idx="4294967295"/>
          </p:nvPr>
        </p:nvSpPr>
        <p:spPr>
          <a:xfrm>
            <a:off x="0" y="1600200"/>
            <a:ext cx="8229600" cy="4525963"/>
          </a:xfrm>
        </p:spPr>
        <p:txBody>
          <a:bodyPr/>
          <a:lstStyle/>
          <a:p>
            <a:pPr eaLnBrk="1" hangingPunct="1">
              <a:lnSpc>
                <a:spcPct val="80000"/>
              </a:lnSpc>
            </a:pPr>
            <a:endParaRPr lang="en-US" altLang="en-US" sz="1000" b="1" smtClean="0"/>
          </a:p>
          <a:p>
            <a:pPr eaLnBrk="1" hangingPunct="1">
              <a:lnSpc>
                <a:spcPct val="80000"/>
              </a:lnSpc>
              <a:buFont typeface="Wingdings" panose="05000000000000000000" pitchFamily="2" charset="2"/>
              <a:buNone/>
            </a:pPr>
            <a:r>
              <a:rPr lang="en-US" altLang="en-US" sz="1000" b="1" smtClean="0"/>
              <a:t>		</a:t>
            </a:r>
            <a:r>
              <a:rPr lang="en-US" altLang="en-US" sz="2000" b="1" i="1" smtClean="0"/>
              <a:t>The question that I ask students, parents and educators is: </a:t>
            </a:r>
          </a:p>
          <a:p>
            <a:pPr eaLnBrk="1" hangingPunct="1">
              <a:lnSpc>
                <a:spcPct val="80000"/>
              </a:lnSpc>
              <a:buFont typeface="Wingdings" panose="05000000000000000000" pitchFamily="2" charset="2"/>
              <a:buNone/>
            </a:pPr>
            <a:endParaRPr lang="en-US" altLang="en-US" sz="2000" b="1" i="1" smtClean="0"/>
          </a:p>
          <a:p>
            <a:pPr eaLnBrk="1" hangingPunct="1">
              <a:lnSpc>
                <a:spcPct val="80000"/>
              </a:lnSpc>
              <a:buFont typeface="Wingdings" panose="05000000000000000000" pitchFamily="2" charset="2"/>
              <a:buNone/>
            </a:pPr>
            <a:r>
              <a:rPr lang="en-US" altLang="en-US" sz="2400" b="1" i="1" smtClean="0"/>
              <a:t>	“</a:t>
            </a:r>
            <a:r>
              <a:rPr lang="en-US" altLang="en-US" sz="2400" b="1" smtClean="0"/>
              <a:t>What are the conditions in your school (family, community) that allow bullying to occur?”</a:t>
            </a:r>
            <a:r>
              <a:rPr lang="en-US" altLang="en-US" sz="2400" b="1" i="1" smtClean="0"/>
              <a:t> </a:t>
            </a:r>
          </a:p>
          <a:p>
            <a:pPr eaLnBrk="1" hangingPunct="1">
              <a:lnSpc>
                <a:spcPct val="80000"/>
              </a:lnSpc>
              <a:buFont typeface="Wingdings" panose="05000000000000000000" pitchFamily="2" charset="2"/>
              <a:buNone/>
            </a:pPr>
            <a:endParaRPr lang="en-US" altLang="en-US" sz="2400" b="1" i="1" smtClean="0"/>
          </a:p>
          <a:p>
            <a:pPr eaLnBrk="1" hangingPunct="1">
              <a:lnSpc>
                <a:spcPct val="80000"/>
              </a:lnSpc>
              <a:buFont typeface="Wingdings" panose="05000000000000000000" pitchFamily="2" charset="2"/>
              <a:buNone/>
            </a:pPr>
            <a:r>
              <a:rPr lang="en-US" altLang="en-US" sz="2000" b="1" i="1" smtClean="0"/>
              <a:t>	The answers to that question are then the areas to address for intervention. We write about how to do this in our book Bullying Prevention and Intervention: Realistic Strategies for Schools (by Susan Swearer, Dorothy Espelage and Scott Napolitano, published in 2009 by Guilford Press). Interventions should be based on evidence. Since bullying will vary across schools and communities, each school in this country ought to be collecting comprehensive data on bullying experiences. </a:t>
            </a:r>
          </a:p>
        </p:txBody>
      </p:sp>
      <p:pic>
        <p:nvPicPr>
          <p:cNvPr id="14340" name="Picture 8" descr="Susan-Swearer-79x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524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What can an SAT do?</a:t>
            </a:r>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2. Write into the student plans (CAP or ICEP) strategies that will help students avoid bullying or being bullied.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7" name="Rectangle 3"/>
          <p:cNvSpPr>
            <a:spLocks noGrp="1" noChangeArrowheads="1"/>
          </p:cNvSpPr>
          <p:nvPr>
            <p:ph type="body" idx="1"/>
          </p:nvPr>
        </p:nvSpPr>
        <p:spPr/>
        <p:txBody>
          <a:bodyPr/>
          <a:lstStyle/>
          <a:p>
            <a:pPr eaLnBrk="1" hangingPunct="1"/>
            <a:r>
              <a:rPr lang="en-US" altLang="en-US" sz="2800" smtClean="0">
                <a:hlinkClick r:id="rId2"/>
              </a:rPr>
              <a:t>http://foxborough.k12.ma.us/assets/files/district/FPS-Bullying-Prevention-and-Intervention-Plan-2010.pdf</a:t>
            </a:r>
            <a:endParaRPr lang="en-US" altLang="en-US" sz="2800" smtClean="0"/>
          </a:p>
          <a:p>
            <a:pPr eaLnBrk="1" hangingPunct="1"/>
            <a:endParaRPr lang="en-US" altLang="en-US" sz="2800" smtClean="0"/>
          </a:p>
          <a:p>
            <a:pPr eaLnBrk="1" hangingPunct="1"/>
            <a:r>
              <a:rPr lang="en-US" altLang="en-US" sz="2800" smtClean="0"/>
              <a:t>Above is a sample plan that was used by many Massachusetts Schools systems.  It involves the use of the team to identify students who are at risk and to write into their plans methods to help prevent them becoming bullies or victims.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tLang="en-US" smtClean="0"/>
          </a:p>
        </p:txBody>
      </p:sp>
      <p:pic>
        <p:nvPicPr>
          <p:cNvPr id="1741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304800"/>
            <a:ext cx="8229600" cy="582136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Plans can include:</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sz="2800" smtClean="0"/>
              <a:t>How unstructured parts of the day (recess, lunch, passing in the hallway) will be handled for this student.</a:t>
            </a:r>
          </a:p>
          <a:p>
            <a:pPr eaLnBrk="1" hangingPunct="1">
              <a:lnSpc>
                <a:spcPct val="90000"/>
              </a:lnSpc>
            </a:pPr>
            <a:r>
              <a:rPr lang="en-US" altLang="en-US" sz="2800" smtClean="0"/>
              <a:t>Training student will receive regarding social skills or speech pragmatics.</a:t>
            </a:r>
          </a:p>
          <a:p>
            <a:pPr eaLnBrk="1" hangingPunct="1">
              <a:lnSpc>
                <a:spcPct val="90000"/>
              </a:lnSpc>
            </a:pPr>
            <a:r>
              <a:rPr lang="en-US" altLang="en-US" sz="2800" smtClean="0"/>
              <a:t>Monitoring – assume that misbehavior may be linked to struggling in school.</a:t>
            </a:r>
          </a:p>
          <a:p>
            <a:pPr eaLnBrk="1" hangingPunct="1">
              <a:lnSpc>
                <a:spcPct val="90000"/>
              </a:lnSpc>
            </a:pPr>
            <a:r>
              <a:rPr lang="en-US" altLang="en-US" sz="2800" smtClean="0"/>
              <a:t>Using Creative Communications videos as homework, as a consequence to a child who has been bullying, or for a family to watch and discuss.  </a:t>
            </a: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What can an SAT do?</a:t>
            </a:r>
          </a:p>
        </p:txBody>
      </p:sp>
      <p:sp>
        <p:nvSpPr>
          <p:cNvPr id="1945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3.  Write the expectations that you have for parents into the plans for individual children.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ltLang="en-US" smtClean="0"/>
          </a:p>
        </p:txBody>
      </p:sp>
      <p:pic>
        <p:nvPicPr>
          <p:cNvPr id="20483"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t="15002" b="16878"/>
          <a:stretch>
            <a:fillRect/>
          </a:stretch>
        </p:blipFill>
        <p:spPr>
          <a:xfrm>
            <a:off x="-1047750" y="152400"/>
            <a:ext cx="10191750" cy="64770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ltLang="en-US" smtClean="0"/>
          </a:p>
        </p:txBody>
      </p:sp>
      <p:sp>
        <p:nvSpPr>
          <p:cNvPr id="21507" name="Rectangle 3"/>
          <p:cNvSpPr>
            <a:spLocks noGrp="1" noChangeArrowheads="1"/>
          </p:cNvSpPr>
          <p:nvPr>
            <p:ph type="body" idx="1"/>
          </p:nvPr>
        </p:nvSpPr>
        <p:spPr/>
        <p:txBody>
          <a:bodyPr/>
          <a:lstStyle/>
          <a:p>
            <a:pPr eaLnBrk="1" hangingPunct="1"/>
            <a:r>
              <a:rPr lang="en-US" altLang="en-US" smtClean="0">
                <a:hlinkClick r:id="rId2"/>
              </a:rPr>
              <a:t>http://www.annunciationcatholicnc.org/index_htm_files/2011-2012_Parent_Student_Handbook.pdf</a:t>
            </a: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tLang="en-US" smtClean="0"/>
          </a:p>
        </p:txBody>
      </p:sp>
      <p:sp>
        <p:nvSpPr>
          <p:cNvPr id="22531" name="Rectangle 3"/>
          <p:cNvSpPr>
            <a:spLocks noGrp="1" noChangeArrowheads="1"/>
          </p:cNvSpPr>
          <p:nvPr>
            <p:ph type="body" idx="1"/>
          </p:nvPr>
        </p:nvSpPr>
        <p:spPr/>
        <p:txBody>
          <a:bodyPr/>
          <a:lstStyle/>
          <a:p>
            <a:pPr eaLnBrk="1" hangingPunct="1"/>
            <a:r>
              <a:rPr lang="en-US" altLang="en-US" smtClean="0">
                <a:hlinkClick r:id="rId2"/>
              </a:rPr>
              <a:t>http://www.missiongrammar.org/Bullying%20Policy%20and%20prevention%20plan-2.pdf</a:t>
            </a:r>
            <a:endParaRPr lang="en-US" altLang="en-US" smtClean="0"/>
          </a:p>
          <a:p>
            <a:pPr eaLnBrk="1" hangingPunct="1"/>
            <a:endParaRPr lang="en-US" altLang="en-US" smtClean="0"/>
          </a:p>
          <a:p>
            <a:pPr eaLnBrk="1" hangingPunct="1"/>
            <a:r>
              <a:rPr lang="en-US" altLang="en-US" smtClean="0"/>
              <a:t>16 page “Anti-bullying” plan from Our Lady of Perpetual Help Mission Grammar School in Roxbury, MA includes use of the SAT to write a specific plan.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1162"/>
          </a:xfrm>
        </p:spPr>
        <p:txBody>
          <a:bodyPr/>
          <a:lstStyle/>
          <a:p>
            <a:pPr eaLnBrk="1" hangingPunct="1"/>
            <a:endParaRPr lang="en-US" altLang="en-US" sz="2400" smtClean="0"/>
          </a:p>
        </p:txBody>
      </p:sp>
      <p:sp>
        <p:nvSpPr>
          <p:cNvPr id="5123" name="Rectangle 3"/>
          <p:cNvSpPr>
            <a:spLocks noGrp="1" noChangeArrowheads="1"/>
          </p:cNvSpPr>
          <p:nvPr>
            <p:ph type="body" idx="1"/>
          </p:nvPr>
        </p:nvSpPr>
        <p:spPr>
          <a:xfrm>
            <a:off x="0" y="0"/>
            <a:ext cx="9144000" cy="7620000"/>
          </a:xfrm>
        </p:spPr>
        <p:txBody>
          <a:bodyPr/>
          <a:lstStyle/>
          <a:p>
            <a:pPr eaLnBrk="1" hangingPunct="1">
              <a:lnSpc>
                <a:spcPct val="80000"/>
              </a:lnSpc>
              <a:buFontTx/>
              <a:buNone/>
            </a:pPr>
            <a:r>
              <a:rPr lang="en-US" altLang="en-US" sz="1800" smtClean="0"/>
              <a:t>		</a:t>
            </a:r>
          </a:p>
          <a:p>
            <a:pPr eaLnBrk="1" hangingPunct="1">
              <a:lnSpc>
                <a:spcPct val="80000"/>
              </a:lnSpc>
              <a:buFontTx/>
              <a:buNone/>
            </a:pPr>
            <a:r>
              <a:rPr lang="en-US" altLang="en-US" sz="1800" smtClean="0"/>
              <a:t>		When Jesus came ashore a man from the town who was possessed by demons met him. For a long time he had not worn clothes; he did not live in a house, but lived among the tombs.  When he saw Jesus, he cried out and fell down before him; in a loud voice he shouted, "What have you to do with me, Jesus, son of the Most High God? I beg you, do not torment me!" </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		For he had ordered the unclean spirit to come out of the man. (It had taken hold of him many times, and he used to be bound with chains and shackles as a restraint, but he would break his bonds and be driven by the demon into deserted places.) </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		Then Jesus asked him, "What is your name?" He replied, "Legion," because many demons had entered him.  And they pleaded with him not to order them to depart to the abyss. A herd of many swine was feeding there on the hillside, and they pleaded with him to allow them to enter those swine; and he let them. </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		The demons came out of the man and entered the swine, and the herd rushed down the steep bank into the lake and was drowned.  When the swineherds saw what had happened, they ran away and reported the incident in the town and throughout the countryside. People came out to see what had happened and, when they approached Jesus, they discovered the man from whom the demons had come out sitting at his feet. He was clothed and in his right mind, and they were seized with fear. </a:t>
            </a:r>
          </a:p>
          <a:p>
            <a:pPr eaLnBrk="1" hangingPunct="1">
              <a:lnSpc>
                <a:spcPct val="80000"/>
              </a:lnSpc>
              <a:buFontTx/>
              <a:buNone/>
            </a:pPr>
            <a:r>
              <a:rPr lang="en-US" altLang="en-US" sz="1800" smtClean="0"/>
              <a:t>		</a:t>
            </a:r>
          </a:p>
          <a:p>
            <a:pPr eaLnBrk="1" hangingPunct="1">
              <a:lnSpc>
                <a:spcPct val="80000"/>
              </a:lnSpc>
              <a:buFontTx/>
              <a:buNone/>
            </a:pPr>
            <a:r>
              <a:rPr lang="en-US" altLang="en-US" sz="1800" smtClean="0"/>
              <a:t>		Those who witnessed it told them how the possessed man had been saved. </a:t>
            </a:r>
          </a:p>
          <a:p>
            <a:pPr eaLnBrk="1" hangingPunct="1">
              <a:lnSpc>
                <a:spcPct val="80000"/>
              </a:lnSpc>
              <a:buFontTx/>
              <a:buNone/>
            </a:pPr>
            <a:r>
              <a:rPr lang="en-US" altLang="en-US" sz="1800" smtClean="0"/>
              <a:t>	The entire population of the region of the Gerasenes asked Jesus to leave them because they were seized with great fear. So he got into a boat and returned. </a:t>
            </a:r>
          </a:p>
          <a:p>
            <a:pPr eaLnBrk="1" hangingPunct="1">
              <a:lnSpc>
                <a:spcPct val="80000"/>
              </a:lnSpc>
              <a:buFontTx/>
              <a:buNone/>
            </a:pPr>
            <a:r>
              <a:rPr lang="en-US" altLang="en-US" sz="1800" i="1" smtClean="0"/>
              <a:t>Luke 8:27-37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What can an SAT do?</a:t>
            </a:r>
          </a:p>
        </p:txBody>
      </p:sp>
      <p:sp>
        <p:nvSpPr>
          <p:cNvPr id="2355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4.  Support staff development regarding the culture and climate that tends to reduce bullying.</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This could be individual conversations one-on-one or recommendations to the principal regarding staff development.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Pastoral Care Plan</a:t>
            </a:r>
          </a:p>
        </p:txBody>
      </p:sp>
      <p:sp>
        <p:nvSpPr>
          <p:cNvPr id="24579" name="Rectangle 3"/>
          <p:cNvSpPr>
            <a:spLocks noGrp="1" noChangeArrowheads="1"/>
          </p:cNvSpPr>
          <p:nvPr>
            <p:ph type="body" idx="1"/>
          </p:nvPr>
        </p:nvSpPr>
        <p:spPr/>
        <p:txBody>
          <a:bodyPr/>
          <a:lstStyle/>
          <a:p>
            <a:pPr eaLnBrk="1" hangingPunct="1"/>
            <a:r>
              <a:rPr lang="en-US" altLang="en-US" smtClean="0"/>
              <a:t>http://web.majella.wa.edu.au/images/pdf/Majella%20Anti-bulllying%20Policy.pdf</a:t>
            </a:r>
          </a:p>
          <a:p>
            <a:pPr eaLnBrk="1" hangingPunct="1"/>
            <a:r>
              <a:rPr lang="en-US" altLang="en-US" smtClean="0"/>
              <a:t>Majella Catholic Primary School</a:t>
            </a:r>
          </a:p>
          <a:p>
            <a:pPr eaLnBrk="1" hangingPunct="1"/>
            <a:r>
              <a:rPr lang="en-US" altLang="en-US" smtClean="0"/>
              <a:t>Balga, WA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Pastoral Care Plan</a:t>
            </a:r>
          </a:p>
        </p:txBody>
      </p:sp>
      <p:sp>
        <p:nvSpPr>
          <p:cNvPr id="25603"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St. Francis of Assissi elementary school</a:t>
            </a:r>
          </a:p>
          <a:p>
            <a:pPr eaLnBrk="1" hangingPunct="1"/>
            <a:r>
              <a:rPr lang="en-US" altLang="en-US" smtClean="0"/>
              <a:t>Warrawong Australia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What can an SAT do?</a:t>
            </a:r>
          </a:p>
        </p:txBody>
      </p:sp>
      <p:sp>
        <p:nvSpPr>
          <p:cNvPr id="2662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4000" smtClean="0"/>
              <a:t>5.  Model confidentiality</a:t>
            </a:r>
            <a:r>
              <a:rPr lang="en-US" altLang="en-US"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Confidentiality</a:t>
            </a:r>
          </a:p>
        </p:txBody>
      </p:sp>
      <p:sp>
        <p:nvSpPr>
          <p:cNvPr id="27651" name="Rectangle 3"/>
          <p:cNvSpPr>
            <a:spLocks noGrp="1" noChangeArrowheads="1"/>
          </p:cNvSpPr>
          <p:nvPr>
            <p:ph type="body" idx="1"/>
          </p:nvPr>
        </p:nvSpPr>
        <p:spPr/>
        <p:txBody>
          <a:bodyPr/>
          <a:lstStyle/>
          <a:p>
            <a:pPr eaLnBrk="1" hangingPunct="1"/>
            <a:r>
              <a:rPr lang="en-US" altLang="en-US" smtClean="0">
                <a:hlinkClick r:id="rId2"/>
              </a:rPr>
              <a:t>http://www2.ed.gov/policy/gen/guid/fpco/ferpa/index.html</a:t>
            </a:r>
            <a:endParaRPr lang="en-US" altLang="en-US" smtClean="0"/>
          </a:p>
          <a:p>
            <a:pPr eaLnBrk="1" hangingPunct="1"/>
            <a:endParaRPr lang="en-US" altLang="en-US" smtClean="0"/>
          </a:p>
          <a:p>
            <a:pPr eaLnBrk="1" hangingPunct="1"/>
            <a:r>
              <a:rPr lang="en-US" altLang="en-US" smtClean="0"/>
              <a:t>FERPA</a:t>
            </a:r>
            <a:r>
              <a:rPr lang="en-US" altLang="en-US" b="1" smtClean="0"/>
              <a:t>3590    Maintenance and Confidentiality of</a:t>
            </a:r>
            <a:endParaRPr lang="en-US" altLang="en-US" smtClean="0"/>
          </a:p>
          <a:p>
            <a:pPr eaLnBrk="1" hangingPunct="1">
              <a:buFont typeface="Wingdings" panose="05000000000000000000" pitchFamily="2" charset="2"/>
              <a:buNone/>
            </a:pPr>
            <a:endParaRPr lang="en-US" altLang="en-US" smtClean="0"/>
          </a:p>
        </p:txBody>
      </p:sp>
      <p:pic>
        <p:nvPicPr>
          <p:cNvPr id="27652" name="Picture 5" descr="African descent,be quiet,faces,fingers,gestures,profiles,quiet,shh,silence,women,concep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375" y="3762375"/>
            <a:ext cx="309562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4000" b="1" smtClean="0"/>
              <a:t/>
            </a:r>
            <a:br>
              <a:rPr lang="en-US" altLang="en-US" sz="4000" b="1" smtClean="0"/>
            </a:br>
            <a:r>
              <a:rPr lang="en-US" altLang="en-US" sz="2400" b="1" smtClean="0">
                <a:solidFill>
                  <a:schemeClr val="tx1"/>
                </a:solidFill>
              </a:rPr>
              <a:t>3590    Maintenance and Confidentiality of</a:t>
            </a:r>
            <a:r>
              <a:rPr lang="en-US" altLang="en-US" sz="2400" smtClean="0">
                <a:solidFill>
                  <a:schemeClr val="tx1"/>
                </a:solidFill>
              </a:rPr>
              <a:t/>
            </a:r>
            <a:br>
              <a:rPr lang="en-US" altLang="en-US" sz="2400" smtClean="0">
                <a:solidFill>
                  <a:schemeClr val="tx1"/>
                </a:solidFill>
              </a:rPr>
            </a:br>
            <a:r>
              <a:rPr lang="en-US" altLang="en-US" sz="2400" b="1" smtClean="0">
                <a:solidFill>
                  <a:schemeClr val="tx1"/>
                </a:solidFill>
              </a:rPr>
              <a:t>Archdiocesan School Student Records</a:t>
            </a:r>
            <a:r>
              <a:rPr lang="en-US" altLang="en-US" sz="2400" smtClean="0">
                <a:solidFill>
                  <a:schemeClr val="tx1"/>
                </a:solidFill>
              </a:rPr>
              <a:t/>
            </a:r>
            <a:br>
              <a:rPr lang="en-US" altLang="en-US" sz="2400" smtClean="0">
                <a:solidFill>
                  <a:schemeClr val="tx1"/>
                </a:solidFill>
              </a:rPr>
            </a:br>
            <a:endParaRPr lang="en-US" altLang="en-US" sz="2400" smtClean="0">
              <a:solidFill>
                <a:schemeClr val="tx1"/>
              </a:solidFill>
            </a:endParaRPr>
          </a:p>
        </p:txBody>
      </p:sp>
      <p:sp>
        <p:nvSpPr>
          <p:cNvPr id="28675"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p:txBody>
      </p:sp>
      <p:sp>
        <p:nvSpPr>
          <p:cNvPr id="28676" name="Rectangle 4"/>
          <p:cNvSpPr>
            <a:spLocks noChangeArrowheads="1"/>
          </p:cNvSpPr>
          <p:nvPr/>
        </p:nvSpPr>
        <p:spPr bwMode="auto">
          <a:xfrm>
            <a:off x="914400" y="1981200"/>
            <a:ext cx="762000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400"/>
              <a:t>All Archdiocesan Catholic school student records shall be the responsibility of the chief administrator and the property of the school.  Maintenance and security of all student records shall comply with Archdiocesan guidelines.  Archdiocesan Catholic schools shall fully comply with the provisions of the Buckley Amendment regarding confidentiality and security of student records (Family Education Rights and Privacy Act of 1974).</a:t>
            </a:r>
          </a:p>
          <a:p>
            <a:pPr eaLnBrk="1" hangingPunct="1">
              <a:lnSpc>
                <a:spcPct val="90000"/>
              </a:lnSpc>
              <a:spcBef>
                <a:spcPct val="50000"/>
              </a:spcBef>
              <a:buClr>
                <a:schemeClr val="bg2"/>
              </a:buClr>
              <a:buSzPct val="70000"/>
              <a:buFont typeface="Wingdings" panose="05000000000000000000" pitchFamily="2" charset="2"/>
              <a:buChar char="o"/>
            </a:pPr>
            <a:endParaRPr lang="en-US" alt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In regard to Luke 8:27-37</a:t>
            </a:r>
          </a:p>
        </p:txBody>
      </p:sp>
      <p:sp>
        <p:nvSpPr>
          <p:cNvPr id="6147" name="Rectangle 3"/>
          <p:cNvSpPr>
            <a:spLocks noGrp="1" noChangeArrowheads="1"/>
          </p:cNvSpPr>
          <p:nvPr>
            <p:ph type="body" idx="1"/>
          </p:nvPr>
        </p:nvSpPr>
        <p:spPr>
          <a:xfrm>
            <a:off x="0" y="1600200"/>
            <a:ext cx="8686800" cy="4525963"/>
          </a:xfrm>
        </p:spPr>
        <p:txBody>
          <a:bodyPr/>
          <a:lstStyle/>
          <a:p>
            <a:pPr marL="990600" lvl="1" indent="-519113" eaLnBrk="1" hangingPunct="1">
              <a:lnSpc>
                <a:spcPct val="80000"/>
              </a:lnSpc>
              <a:buFont typeface="Wingdings" panose="05000000000000000000" pitchFamily="2" charset="2"/>
              <a:buNone/>
            </a:pPr>
            <a:endParaRPr lang="en-US" altLang="en-US" smtClean="0"/>
          </a:p>
          <a:p>
            <a:pPr marL="990600" lvl="1" indent="-519113" eaLnBrk="1" hangingPunct="1">
              <a:lnSpc>
                <a:spcPct val="80000"/>
              </a:lnSpc>
              <a:buFont typeface="Wingdings" panose="05000000000000000000" pitchFamily="2" charset="2"/>
              <a:buNone/>
            </a:pPr>
            <a:r>
              <a:rPr lang="en-US" altLang="en-US" smtClean="0"/>
              <a:t>1. </a:t>
            </a:r>
            <a:r>
              <a:rPr lang="en-US" altLang="en-US" b="1" smtClean="0"/>
              <a:t>If you feel someone is being bullied in this story, discuss the following –</a:t>
            </a:r>
          </a:p>
          <a:p>
            <a:pPr marL="990600" lvl="1" indent="-519113" eaLnBrk="1" hangingPunct="1">
              <a:lnSpc>
                <a:spcPct val="80000"/>
              </a:lnSpc>
              <a:buFont typeface="Wingdings" panose="05000000000000000000" pitchFamily="2" charset="2"/>
              <a:buNone/>
            </a:pPr>
            <a:r>
              <a:rPr lang="en-US" altLang="en-US" sz="2000" b="1" smtClean="0"/>
              <a:t>Who is being bullied?</a:t>
            </a:r>
          </a:p>
          <a:p>
            <a:pPr marL="990600" lvl="1" indent="-519113" eaLnBrk="1" hangingPunct="1">
              <a:lnSpc>
                <a:spcPct val="80000"/>
              </a:lnSpc>
              <a:buFont typeface="Wingdings" panose="05000000000000000000" pitchFamily="2" charset="2"/>
              <a:buNone/>
            </a:pPr>
            <a:r>
              <a:rPr lang="en-US" altLang="en-US" sz="2000" b="1" smtClean="0"/>
              <a:t>Who is doing the bullying?</a:t>
            </a:r>
          </a:p>
          <a:p>
            <a:pPr marL="990600" lvl="1" indent="-519113" eaLnBrk="1" hangingPunct="1">
              <a:lnSpc>
                <a:spcPct val="80000"/>
              </a:lnSpc>
              <a:buFont typeface="Wingdings" panose="05000000000000000000" pitchFamily="2" charset="2"/>
              <a:buNone/>
            </a:pPr>
            <a:r>
              <a:rPr lang="en-US" altLang="en-US" sz="2000" b="1" smtClean="0"/>
              <a:t> Why are they bullying?</a:t>
            </a:r>
          </a:p>
          <a:p>
            <a:pPr marL="990600" lvl="1" indent="-519113" eaLnBrk="1" hangingPunct="1">
              <a:lnSpc>
                <a:spcPct val="80000"/>
              </a:lnSpc>
              <a:buFont typeface="Wingdings" panose="05000000000000000000" pitchFamily="2" charset="2"/>
              <a:buNone/>
            </a:pPr>
            <a:r>
              <a:rPr lang="en-US" altLang="en-US" sz="2000" b="1" smtClean="0"/>
              <a:t>What is the result of the bullying?</a:t>
            </a:r>
          </a:p>
          <a:p>
            <a:pPr marL="990600" lvl="1" indent="-519113" eaLnBrk="1" hangingPunct="1">
              <a:lnSpc>
                <a:spcPct val="80000"/>
              </a:lnSpc>
              <a:buFont typeface="Wingdings" panose="05000000000000000000" pitchFamily="2" charset="2"/>
              <a:buNone/>
            </a:pPr>
            <a:endParaRPr lang="en-US" altLang="en-US" sz="2000" b="1" smtClean="0"/>
          </a:p>
          <a:p>
            <a:pPr marL="990600" lvl="1" indent="-519113" eaLnBrk="1" hangingPunct="1">
              <a:lnSpc>
                <a:spcPct val="80000"/>
              </a:lnSpc>
              <a:buFont typeface="Wingdings" panose="05000000000000000000" pitchFamily="2" charset="2"/>
              <a:buNone/>
            </a:pPr>
            <a:r>
              <a:rPr lang="en-US" altLang="en-US" smtClean="0"/>
              <a:t>2. </a:t>
            </a:r>
            <a:r>
              <a:rPr lang="en-US" altLang="en-US" b="1" smtClean="0"/>
              <a:t>If you feel that no one is being bullied in this story, discuss the following –</a:t>
            </a:r>
          </a:p>
          <a:p>
            <a:pPr marL="990600" lvl="1" indent="-519113" eaLnBrk="1" hangingPunct="1">
              <a:lnSpc>
                <a:spcPct val="80000"/>
              </a:lnSpc>
              <a:buFont typeface="Wingdings" panose="05000000000000000000" pitchFamily="2" charset="2"/>
              <a:buNone/>
            </a:pPr>
            <a:r>
              <a:rPr lang="en-US" altLang="en-US" sz="2000" b="1" smtClean="0"/>
              <a:t>What word would you use instead?</a:t>
            </a:r>
          </a:p>
          <a:p>
            <a:pPr marL="990600" lvl="1" indent="-519113" eaLnBrk="1" hangingPunct="1">
              <a:lnSpc>
                <a:spcPct val="80000"/>
              </a:lnSpc>
              <a:buFont typeface="Wingdings" panose="05000000000000000000" pitchFamily="2" charset="2"/>
              <a:buNone/>
            </a:pPr>
            <a:r>
              <a:rPr lang="en-US" altLang="en-US" sz="2000" b="1" smtClean="0"/>
              <a:t>Why are the townspeople afraid?  </a:t>
            </a:r>
          </a:p>
          <a:p>
            <a:pPr marL="990600" lvl="1" indent="-519113" eaLnBrk="1" hangingPunct="1">
              <a:lnSpc>
                <a:spcPct val="80000"/>
              </a:lnSpc>
              <a:buFont typeface="Wingdings" panose="05000000000000000000" pitchFamily="2" charset="2"/>
              <a:buNone/>
            </a:pPr>
            <a:r>
              <a:rPr lang="en-US" altLang="en-US" sz="2000" b="1" smtClean="0"/>
              <a:t>Why do they send Jesus away?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4000" smtClean="0"/>
              <a:t>Bullying involves many different people and systems…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mtClean="0"/>
              <a:t>The bully </a:t>
            </a:r>
          </a:p>
          <a:p>
            <a:pPr eaLnBrk="1" hangingPunct="1">
              <a:lnSpc>
                <a:spcPct val="90000"/>
              </a:lnSpc>
            </a:pPr>
            <a:r>
              <a:rPr lang="en-US" altLang="en-US" smtClean="0"/>
              <a:t>The child being bullied</a:t>
            </a:r>
          </a:p>
          <a:p>
            <a:pPr eaLnBrk="1" hangingPunct="1">
              <a:lnSpc>
                <a:spcPct val="90000"/>
              </a:lnSpc>
            </a:pPr>
            <a:r>
              <a:rPr lang="en-US" altLang="en-US" smtClean="0"/>
              <a:t>The families of these two children</a:t>
            </a:r>
          </a:p>
          <a:p>
            <a:pPr eaLnBrk="1" hangingPunct="1">
              <a:lnSpc>
                <a:spcPct val="90000"/>
              </a:lnSpc>
            </a:pPr>
            <a:r>
              <a:rPr lang="en-US" altLang="en-US" smtClean="0"/>
              <a:t>Any children who are on-lookers</a:t>
            </a:r>
          </a:p>
          <a:p>
            <a:pPr eaLnBrk="1" hangingPunct="1">
              <a:lnSpc>
                <a:spcPct val="90000"/>
              </a:lnSpc>
            </a:pPr>
            <a:r>
              <a:rPr lang="en-US" altLang="en-US" smtClean="0"/>
              <a:t>The peer group(s) of these two students</a:t>
            </a:r>
          </a:p>
          <a:p>
            <a:pPr eaLnBrk="1" hangingPunct="1">
              <a:lnSpc>
                <a:spcPct val="90000"/>
              </a:lnSpc>
            </a:pPr>
            <a:r>
              <a:rPr lang="en-US" altLang="en-US" smtClean="0"/>
              <a:t>The teachers/adults in the school </a:t>
            </a:r>
          </a:p>
          <a:p>
            <a:pPr eaLnBrk="1" hangingPunct="1">
              <a:lnSpc>
                <a:spcPct val="90000"/>
              </a:lnSpc>
            </a:pPr>
            <a:r>
              <a:rPr lang="en-US" altLang="en-US" smtClean="0"/>
              <a:t>The school culture</a:t>
            </a:r>
          </a:p>
          <a:p>
            <a:pPr eaLnBrk="1" hangingPunct="1">
              <a:lnSpc>
                <a:spcPct val="90000"/>
              </a:lnSpc>
            </a:pPr>
            <a:r>
              <a:rPr lang="en-US" altLang="en-US" smtClean="0"/>
              <a:t>The community culture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smtClean="0"/>
              <a:t>Be careful with generalizations, but…</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z="2800" smtClean="0"/>
              <a:t>Boys tend to bully in physical ways</a:t>
            </a:r>
          </a:p>
          <a:p>
            <a:pPr eaLnBrk="1" hangingPunct="1">
              <a:lnSpc>
                <a:spcPct val="90000"/>
              </a:lnSpc>
            </a:pPr>
            <a:r>
              <a:rPr lang="en-US" altLang="en-US" sz="2800" smtClean="0"/>
              <a:t>Girls tend to bully in social ways</a:t>
            </a:r>
          </a:p>
          <a:p>
            <a:pPr eaLnBrk="1" hangingPunct="1">
              <a:lnSpc>
                <a:spcPct val="90000"/>
              </a:lnSpc>
            </a:pPr>
            <a:r>
              <a:rPr lang="en-US" altLang="en-US" sz="2800" smtClean="0"/>
              <a:t>Children with health problems or special needs are at greater risk for becoming targets</a:t>
            </a:r>
          </a:p>
          <a:p>
            <a:pPr eaLnBrk="1" hangingPunct="1">
              <a:lnSpc>
                <a:spcPct val="90000"/>
              </a:lnSpc>
            </a:pPr>
            <a:r>
              <a:rPr lang="en-US" altLang="en-US" sz="2800" smtClean="0"/>
              <a:t>Children who are under academic stress or other stress tend to bully</a:t>
            </a:r>
          </a:p>
          <a:p>
            <a:pPr eaLnBrk="1" hangingPunct="1">
              <a:lnSpc>
                <a:spcPct val="90000"/>
              </a:lnSpc>
            </a:pPr>
            <a:r>
              <a:rPr lang="en-US" altLang="en-US" sz="2800" smtClean="0"/>
              <a:t>Children with poor social skills or children who are shy or introverted tend to become targets</a:t>
            </a:r>
          </a:p>
          <a:p>
            <a:pPr eaLnBrk="1" hangingPunct="1">
              <a:lnSpc>
                <a:spcPct val="90000"/>
              </a:lnSpc>
            </a:pPr>
            <a:r>
              <a:rPr lang="en-US" altLang="en-US" sz="2800" smtClean="0"/>
              <a:t>Some children are both bullies and targets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Bullying and Excessive Absences</a:t>
            </a:r>
          </a:p>
        </p:txBody>
      </p:sp>
      <p:sp>
        <p:nvSpPr>
          <p:cNvPr id="9219" name="Rectangle 3"/>
          <p:cNvSpPr>
            <a:spLocks noGrp="1" noChangeArrowheads="1"/>
          </p:cNvSpPr>
          <p:nvPr>
            <p:ph type="body" idx="1"/>
          </p:nvPr>
        </p:nvSpPr>
        <p:spPr/>
        <p:txBody>
          <a:bodyPr/>
          <a:lstStyle/>
          <a:p>
            <a:pPr eaLnBrk="1" hangingPunct="1"/>
            <a:r>
              <a:rPr lang="en-US" altLang="en-US" b="1" smtClean="0"/>
              <a:t>Bullying</a:t>
            </a:r>
            <a:r>
              <a:rPr lang="en-US" altLang="en-US" smtClean="0"/>
              <a:t> can be one explanation for why a child does not want to go to school or develops physical symptoms that are difficult to pin down, like stomach aches or headaches.</a:t>
            </a:r>
          </a:p>
          <a:p>
            <a:pPr eaLnBrk="1" hangingPunct="1"/>
            <a:r>
              <a:rPr lang="en-US" altLang="en-US" smtClean="0"/>
              <a:t>Children may also not want to go to school for other reasons, including </a:t>
            </a:r>
            <a:r>
              <a:rPr lang="en-US" altLang="en-US" b="1" smtClean="0"/>
              <a:t>separation anxiety</a:t>
            </a:r>
            <a:r>
              <a:rPr lang="en-US" altLang="en-US" smtClean="0"/>
              <a:t> or </a:t>
            </a:r>
            <a:r>
              <a:rPr lang="en-US" altLang="en-US" b="1" smtClean="0"/>
              <a:t>fear about academic performance.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What can an SAT do?-</a:t>
            </a:r>
          </a:p>
        </p:txBody>
      </p:sp>
      <p:sp>
        <p:nvSpPr>
          <p:cNvPr id="10243" name="Rectangle 3"/>
          <p:cNvSpPr>
            <a:spLocks noGrp="1" noChangeArrowheads="1"/>
          </p:cNvSpPr>
          <p:nvPr>
            <p:ph type="body" idx="1"/>
          </p:nvPr>
        </p:nvSpPr>
        <p:spPr/>
        <p:txBody>
          <a:bodyPr/>
          <a:lstStyle/>
          <a:p>
            <a:pPr marL="609600" indent="-609600" eaLnBrk="1" hangingPunct="1">
              <a:buFontTx/>
              <a:buAutoNum type="arabicPeriod"/>
            </a:pPr>
            <a:r>
              <a:rPr lang="en-US" altLang="en-US" sz="4000" b="1" smtClean="0"/>
              <a:t>Collect data.</a:t>
            </a:r>
          </a:p>
          <a:p>
            <a:pPr marL="609600" indent="-609600" eaLnBrk="1" hangingPunct="1">
              <a:buFontTx/>
              <a:buNone/>
            </a:pPr>
            <a:endParaRPr lang="en-US" altLang="en-US" smtClean="0"/>
          </a:p>
          <a:p>
            <a:pPr marL="609600" indent="-609600" eaLnBrk="1" hangingPunct="1">
              <a:buFontTx/>
              <a:buNone/>
            </a:pPr>
            <a:r>
              <a:rPr lang="en-US" altLang="en-US" smtClean="0"/>
              <a:t>		This can be data you would see anyhow or data that you collect.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smtClean="0"/>
              <a:t>Collecting Data on any one of these variables can help you plan effectively: </a:t>
            </a:r>
          </a:p>
        </p:txBody>
      </p:sp>
      <p:sp>
        <p:nvSpPr>
          <p:cNvPr id="11267" name="Rectangle 3"/>
          <p:cNvSpPr>
            <a:spLocks noGrp="1" noChangeArrowheads="1"/>
          </p:cNvSpPr>
          <p:nvPr>
            <p:ph type="body" idx="1"/>
          </p:nvPr>
        </p:nvSpPr>
        <p:spPr>
          <a:xfrm>
            <a:off x="457200" y="2117725"/>
            <a:ext cx="8229600" cy="4013200"/>
          </a:xfrm>
        </p:spPr>
        <p:txBody>
          <a:bodyPr/>
          <a:lstStyle/>
          <a:p>
            <a:pPr eaLnBrk="1" hangingPunct="1"/>
            <a:r>
              <a:rPr lang="en-US" altLang="en-US" smtClean="0"/>
              <a:t>Are their patterns involved, in regard to –</a:t>
            </a:r>
          </a:p>
          <a:p>
            <a:pPr eaLnBrk="1" hangingPunct="1"/>
            <a:endParaRPr lang="en-US" altLang="en-US" smtClean="0"/>
          </a:p>
          <a:p>
            <a:pPr lvl="1" eaLnBrk="1" hangingPunct="1"/>
            <a:r>
              <a:rPr lang="en-US" altLang="en-US" smtClean="0"/>
              <a:t>Location</a:t>
            </a:r>
          </a:p>
          <a:p>
            <a:pPr lvl="1" eaLnBrk="1" hangingPunct="1"/>
            <a:r>
              <a:rPr lang="en-US" altLang="en-US" smtClean="0"/>
              <a:t>Time of Day</a:t>
            </a:r>
          </a:p>
          <a:p>
            <a:pPr lvl="1" eaLnBrk="1" hangingPunct="1"/>
            <a:r>
              <a:rPr lang="en-US" altLang="en-US" smtClean="0"/>
              <a:t>Ages of students involved</a:t>
            </a:r>
          </a:p>
          <a:p>
            <a:pPr lvl="1" eaLnBrk="1" hangingPunct="1"/>
            <a:r>
              <a:rPr lang="en-US" altLang="en-US" smtClean="0"/>
              <a:t>Seasons of the year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tLang="en-US" smtClean="0"/>
          </a:p>
        </p:txBody>
      </p:sp>
      <p:sp>
        <p:nvSpPr>
          <p:cNvPr id="12291" name="Rectangle 3"/>
          <p:cNvSpPr>
            <a:spLocks noGrp="1" noChangeArrowheads="1"/>
          </p:cNvSpPr>
          <p:nvPr>
            <p:ph type="body" idx="1"/>
          </p:nvPr>
        </p:nvSpPr>
        <p:spPr/>
        <p:txBody>
          <a:bodyPr/>
          <a:lstStyle/>
          <a:p>
            <a:pPr eaLnBrk="1" hangingPunct="1"/>
            <a:r>
              <a:rPr lang="en-US" altLang="en-US" smtClean="0">
                <a:hlinkClick r:id="rId2"/>
              </a:rPr>
              <a:t>http://www.teachsafeschools.org/bully_menu3.html#7</a:t>
            </a:r>
            <a:endParaRPr lang="en-US" altLang="en-US" smtClean="0"/>
          </a:p>
          <a:p>
            <a:pPr eaLnBrk="1" hangingPunct="1"/>
            <a:endParaRPr lang="en-US" altLang="en-US" smtClean="0"/>
          </a:p>
          <a:p>
            <a:pPr eaLnBrk="1" hangingPunct="1"/>
            <a:r>
              <a:rPr lang="en-US" altLang="en-US" smtClean="0"/>
              <a:t>Assessment tool for SAT use.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365</TotalTime>
  <Words>624</Words>
  <Application>Microsoft Office PowerPoint</Application>
  <PresentationFormat>On-screen Show (4:3)</PresentationFormat>
  <Paragraphs>102</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Times New Roman</vt:lpstr>
      <vt:lpstr>Arial</vt:lpstr>
      <vt:lpstr>Wingdings</vt:lpstr>
      <vt:lpstr>Calibri</vt:lpstr>
      <vt:lpstr>Quadrant</vt:lpstr>
      <vt:lpstr>Default Design</vt:lpstr>
      <vt:lpstr>SAT Response to Bullying</vt:lpstr>
      <vt:lpstr>PowerPoint Presentation</vt:lpstr>
      <vt:lpstr>In regard to Luke 8:27-37</vt:lpstr>
      <vt:lpstr>Bullying involves many different people and systems…</vt:lpstr>
      <vt:lpstr>Be careful with generalizations, but…</vt:lpstr>
      <vt:lpstr>Bullying and Excessive Absences</vt:lpstr>
      <vt:lpstr>What can an SAT do?-</vt:lpstr>
      <vt:lpstr>Collecting Data on any one of these variables can help you plan effectively: </vt:lpstr>
      <vt:lpstr>PowerPoint Presentation</vt:lpstr>
      <vt:lpstr>PowerPoint Presentation</vt:lpstr>
      <vt:lpstr>Dr. Susan Swearer, University of Nebraska:</vt:lpstr>
      <vt:lpstr>What can an SAT do?</vt:lpstr>
      <vt:lpstr>PowerPoint Presentation</vt:lpstr>
      <vt:lpstr>PowerPoint Presentation</vt:lpstr>
      <vt:lpstr>Plans can include:</vt:lpstr>
      <vt:lpstr>What can an SAT do?</vt:lpstr>
      <vt:lpstr>PowerPoint Presentation</vt:lpstr>
      <vt:lpstr>PowerPoint Presentation</vt:lpstr>
      <vt:lpstr>PowerPoint Presentation</vt:lpstr>
      <vt:lpstr>What can an SAT do?</vt:lpstr>
      <vt:lpstr>Pastoral Care Plan</vt:lpstr>
      <vt:lpstr>Pastoral Care Plan</vt:lpstr>
      <vt:lpstr>What can an SAT do?</vt:lpstr>
      <vt:lpstr>Confidentiality</vt:lpstr>
      <vt:lpstr>           3590    Maintenance and Confidentiality of Archdiocesan School Student Records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engeld</dc:creator>
  <cp:lastModifiedBy>Buchleitner, Christian</cp:lastModifiedBy>
  <cp:revision>10</cp:revision>
  <dcterms:created xsi:type="dcterms:W3CDTF">2011-10-10T19:31:32Z</dcterms:created>
  <dcterms:modified xsi:type="dcterms:W3CDTF">2019-01-24T19:39:19Z</dcterms:modified>
</cp:coreProperties>
</file>