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AC9C88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254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730500"/>
            <a:ext cx="19621500" cy="4216400"/>
          </a:xfrm>
          <a:prstGeom prst="rect">
            <a:avLst/>
          </a:prstGeom>
        </p:spPr>
        <p:txBody>
          <a:bodyPr anchor="b"/>
          <a:lstStyle>
            <a:lvl1pPr>
              <a:defRPr spc="-180" sz="9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073900"/>
            <a:ext cx="1962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11951685" y="12708534"/>
            <a:ext cx="504445" cy="465532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>
                <a:srgbClr val="A29A85"/>
              </a:buClr>
              <a:buSzTx/>
              <a:buNone/>
              <a:defRPr sz="50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22"/>
          </p:nvPr>
        </p:nvSpPr>
        <p:spPr>
          <a:xfrm>
            <a:off x="2387600" y="5994400"/>
            <a:ext cx="19621500" cy="990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74" sz="5800">
                <a:latin typeface="+mn-lt"/>
                <a:ea typeface="+mn-ea"/>
                <a:cs typeface="+mn-cs"/>
                <a:sym typeface="Superclarendon Regular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57588660_2880x1920.jpeg"/>
          <p:cNvSpPr/>
          <p:nvPr>
            <p:ph type="pic" idx="21"/>
          </p:nvPr>
        </p:nvSpPr>
        <p:spPr>
          <a:xfrm>
            <a:off x="0" y="0"/>
            <a:ext cx="24384000" cy="1625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9589" y="11524798"/>
            <a:ext cx="6438417" cy="89804"/>
          </a:xfrm>
          <a:prstGeom prst="rect">
            <a:avLst/>
          </a:prstGeom>
        </p:spPr>
      </p:pic>
      <p:sp>
        <p:nvSpPr>
          <p:cNvPr id="22" name="157588660_2880x1920.jpeg"/>
          <p:cNvSpPr/>
          <p:nvPr>
            <p:ph type="pic" idx="21"/>
          </p:nvPr>
        </p:nvSpPr>
        <p:spPr>
          <a:xfrm>
            <a:off x="609600" y="-749300"/>
            <a:ext cx="23177500" cy="154516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1181100" y="9626600"/>
            <a:ext cx="22009100" cy="1714500"/>
          </a:xfrm>
          <a:prstGeom prst="rect">
            <a:avLst/>
          </a:prstGeom>
        </p:spPr>
        <p:txBody>
          <a:bodyPr anchor="b"/>
          <a:lstStyle>
            <a:lvl1pPr>
              <a:defRPr spc="-180" sz="90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1181100" y="11696700"/>
            <a:ext cx="220091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2374900" y="4940300"/>
            <a:ext cx="19621500" cy="3835400"/>
          </a:xfrm>
          <a:prstGeom prst="rect">
            <a:avLst/>
          </a:prstGeom>
        </p:spPr>
        <p:txBody>
          <a:bodyPr/>
          <a:lstStyle>
            <a:lvl1pPr>
              <a:defRPr spc="-180" sz="9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3788" y="7155998"/>
            <a:ext cx="8416268" cy="89804"/>
          </a:xfrm>
          <a:prstGeom prst="rect">
            <a:avLst/>
          </a:prstGeom>
        </p:spPr>
      </p:pic>
      <p:sp>
        <p:nvSpPr>
          <p:cNvPr id="42" name="Image"/>
          <p:cNvSpPr/>
          <p:nvPr>
            <p:ph type="pic" idx="21"/>
          </p:nvPr>
        </p:nvSpPr>
        <p:spPr>
          <a:xfrm>
            <a:off x="12230100" y="-990600"/>
            <a:ext cx="11303000" cy="165940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1435100" y="1092200"/>
            <a:ext cx="10464800" cy="57658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1435100" y="7556500"/>
            <a:ext cx="10464800" cy="5092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107" y="3853998"/>
            <a:ext cx="20407882" cy="89804"/>
          </a:xfrm>
          <a:prstGeom prst="rect">
            <a:avLst/>
          </a:prstGeom>
        </p:spPr>
      </p:pic>
      <p:sp>
        <p:nvSpPr>
          <p:cNvPr id="54" name="Title Text"/>
          <p:cNvSpPr txBox="1"/>
          <p:nvPr>
            <p:ph type="title"/>
          </p:nvPr>
        </p:nvSpPr>
        <p:spPr>
          <a:xfrm>
            <a:off x="2374900" y="977900"/>
            <a:ext cx="19621500" cy="2679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107" y="3853998"/>
            <a:ext cx="20407882" cy="89804"/>
          </a:xfrm>
          <a:prstGeom prst="rect">
            <a:avLst/>
          </a:prstGeom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2374900" y="977900"/>
            <a:ext cx="19621500" cy="2679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2374900" y="4584700"/>
            <a:ext cx="196215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107" y="3853998"/>
            <a:ext cx="20407882" cy="89804"/>
          </a:xfrm>
          <a:prstGeom prst="rect">
            <a:avLst/>
          </a:prstGeom>
        </p:spPr>
      </p:pic>
      <p:sp>
        <p:nvSpPr>
          <p:cNvPr id="75" name="Image"/>
          <p:cNvSpPr/>
          <p:nvPr>
            <p:ph type="pic" idx="21"/>
          </p:nvPr>
        </p:nvSpPr>
        <p:spPr>
          <a:xfrm>
            <a:off x="2388450" y="965200"/>
            <a:ext cx="9968392" cy="1463467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xfrm>
            <a:off x="2374900" y="977900"/>
            <a:ext cx="19621500" cy="2679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13500100" y="4699000"/>
            <a:ext cx="9055100" cy="7569200"/>
          </a:xfrm>
          <a:prstGeom prst="rect">
            <a:avLst/>
          </a:prstGeom>
        </p:spPr>
        <p:txBody>
          <a:bodyPr/>
          <a:lstStyle>
            <a:lvl1pPr marL="635000" indent="-635000">
              <a:spcBef>
                <a:spcPts val="4200"/>
              </a:spcBef>
              <a:buBlip>
                <a:blip r:embed="rId3"/>
              </a:buBlip>
              <a:defRPr sz="3600"/>
            </a:lvl1pPr>
            <a:lvl2pPr marL="1270000" indent="-635000">
              <a:spcBef>
                <a:spcPts val="4200"/>
              </a:spcBef>
              <a:buBlip>
                <a:blip r:embed="rId3"/>
              </a:buBlip>
              <a:defRPr sz="3600"/>
            </a:lvl2pPr>
            <a:lvl3pPr marL="1905000" indent="-635000">
              <a:spcBef>
                <a:spcPts val="4200"/>
              </a:spcBef>
              <a:buBlip>
                <a:blip r:embed="rId3"/>
              </a:buBlip>
              <a:defRPr sz="3600"/>
            </a:lvl3pPr>
            <a:lvl4pPr marL="2540000" indent="-635000">
              <a:spcBef>
                <a:spcPts val="4200"/>
              </a:spcBef>
              <a:buBlip>
                <a:blip r:embed="rId3"/>
              </a:buBlip>
              <a:defRPr sz="3600"/>
            </a:lvl4pPr>
            <a:lvl5pPr marL="3175000" indent="-635000">
              <a:spcBef>
                <a:spcPts val="42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half" idx="21"/>
          </p:nvPr>
        </p:nvSpPr>
        <p:spPr>
          <a:xfrm>
            <a:off x="11442700" y="6108700"/>
            <a:ext cx="11978045" cy="808939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half" idx="22"/>
          </p:nvPr>
        </p:nvSpPr>
        <p:spPr>
          <a:xfrm>
            <a:off x="12509500" y="215900"/>
            <a:ext cx="10744200" cy="7162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idx="23"/>
          </p:nvPr>
        </p:nvSpPr>
        <p:spPr>
          <a:xfrm>
            <a:off x="1066800" y="-1079500"/>
            <a:ext cx="10858500" cy="1594145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778000"/>
            <a:ext cx="19621500" cy="10147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977900"/>
            <a:ext cx="19621500" cy="267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27872" y="12674600"/>
            <a:ext cx="504445" cy="46553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24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97" strike="noStrike" sz="66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9pPr>
    </p:titleStyle>
    <p:bodyStyle>
      <a:lvl1pPr marL="8128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6256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24384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32512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40640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48768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56896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65024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73152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46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https://www.youtube.com/embed/fWWYdGVOBvE?feature=oembed" TargetMode="External"/><Relationship Id="rId3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Ms. Deana Grant…"/>
          <p:cNvSpPr txBox="1"/>
          <p:nvPr>
            <p:ph type="subTitle" sz="quarter" idx="1"/>
          </p:nvPr>
        </p:nvSpPr>
        <p:spPr>
          <a:xfrm>
            <a:off x="2381250" y="10272967"/>
            <a:ext cx="19621501" cy="3073401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Ms. Deana Grant</a:t>
            </a:r>
          </a:p>
          <a:p>
            <a:pPr>
              <a:defRPr sz="4000"/>
            </a:pPr>
            <a:r>
              <a:t>Lifeflong member St. Augustine Parish, Washington, D.C.</a:t>
            </a:r>
          </a:p>
          <a:p>
            <a:pPr>
              <a:defRPr sz="4000"/>
            </a:pPr>
            <a:r>
              <a:t>Faith and Service </a:t>
            </a:r>
          </a:p>
        </p:txBody>
      </p:sp>
      <p:pic>
        <p:nvPicPr>
          <p:cNvPr id="144" name="21Flier-BlackVoices-series-768x945.jpg" descr="21Flier-BlackVoices-series-768x9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9707" y="1206373"/>
            <a:ext cx="7164586" cy="8815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bjectives:…"/>
          <p:cNvSpPr txBox="1"/>
          <p:nvPr>
            <p:ph type="title"/>
          </p:nvPr>
        </p:nvSpPr>
        <p:spPr>
          <a:xfrm>
            <a:off x="4729185" y="-1229494"/>
            <a:ext cx="17958820" cy="6978410"/>
          </a:xfrm>
          <a:prstGeom prst="rect">
            <a:avLst/>
          </a:prstGeom>
        </p:spPr>
        <p:txBody>
          <a:bodyPr/>
          <a:lstStyle/>
          <a:p>
            <a:pPr algn="l">
              <a:defRPr spc="-144" sz="4800" u="sng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Objectives:</a:t>
            </a:r>
          </a:p>
          <a:p>
            <a:pPr algn="l">
              <a:defRPr spc="-144" sz="4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Students will gain understanding of faith’s role in promoting social justice and racial equality through community service.</a:t>
            </a:r>
          </a:p>
          <a:p>
            <a:pPr algn="l">
              <a:defRPr spc="-144" sz="48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>
              <a:defRPr spc="-144" sz="4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Students will create a pictorial representation of a community service project.</a:t>
            </a:r>
          </a:p>
        </p:txBody>
      </p:sp>
      <p:pic>
        <p:nvPicPr>
          <p:cNvPr id="147" name="download-2.jpg" descr="download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787" y="1281200"/>
            <a:ext cx="3430806" cy="3430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download.jpg" descr="downloa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24132" y="6306549"/>
            <a:ext cx="7010245" cy="5250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.jpg" descr="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3342" y="6164346"/>
            <a:ext cx="9314424" cy="6207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View this conversation with Deana Grant as she discusses her faith, service, and identity as a black catholic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60400">
              <a:defRPr sz="4000"/>
            </a:lvl1pPr>
          </a:lstStyle>
          <a:p>
            <a:pPr/>
            <a:r>
              <a:t>View this conversation with Deana Grant as she discusses her faith, service, and identity as a black catholic.</a:t>
            </a:r>
          </a:p>
        </p:txBody>
      </p:sp>
      <p:pic>
        <p:nvPicPr>
          <p:cNvPr id="152" name="Black Catholic Voices | Dena Grant" descr="Black Catholic Voices | Dena Grant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Black Catholic Voices | Dena Grant" aiw:author="Roman Catholic Archdiocese of Washington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064000" y="228600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52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5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hat are some examples of service Ms. Deana Grant is involved in through her parish St. Augustine?…"/>
          <p:cNvSpPr txBox="1"/>
          <p:nvPr>
            <p:ph type="title"/>
          </p:nvPr>
        </p:nvSpPr>
        <p:spPr>
          <a:xfrm>
            <a:off x="1694043" y="248334"/>
            <a:ext cx="19621501" cy="3835401"/>
          </a:xfrm>
          <a:prstGeom prst="rect">
            <a:avLst/>
          </a:prstGeom>
        </p:spPr>
        <p:txBody>
          <a:bodyPr/>
          <a:lstStyle/>
          <a:p>
            <a:pPr defTabSz="462280">
              <a:defRPr spc="-100" sz="5040"/>
            </a:pPr>
          </a:p>
          <a:p>
            <a:pPr defTabSz="462280">
              <a:defRPr spc="-100" sz="5040"/>
            </a:pPr>
            <a:r>
              <a:t>What are some examples of service Ms. Deana Grant is involved in through her parish St. Augustine?</a:t>
            </a:r>
          </a:p>
          <a:p>
            <a:pPr defTabSz="462280">
              <a:defRPr spc="-100" sz="5040"/>
            </a:pPr>
            <a:r>
              <a:t>How do her acts of service help the community?</a:t>
            </a:r>
          </a:p>
        </p:txBody>
      </p:sp>
      <p:pic>
        <p:nvPicPr>
          <p:cNvPr id="155" name="download.jpg" descr="downloa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0351" y="4397467"/>
            <a:ext cx="8383298" cy="8383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s.jpg" descr="imag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092" y="6225992"/>
            <a:ext cx="4774594" cy="3755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s-1.jpg" descr="images-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08724" y="5964649"/>
            <a:ext cx="4278198" cy="4278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What do you think Catholics should do, what should the Church do (to address racism)?"/>
          <p:cNvSpPr txBox="1"/>
          <p:nvPr>
            <p:ph type="title"/>
          </p:nvPr>
        </p:nvSpPr>
        <p:spPr>
          <a:xfrm>
            <a:off x="747893" y="1092199"/>
            <a:ext cx="10464801" cy="5765801"/>
          </a:xfrm>
          <a:prstGeom prst="rect">
            <a:avLst/>
          </a:prstGeom>
        </p:spPr>
        <p:txBody>
          <a:bodyPr/>
          <a:lstStyle/>
          <a:p>
            <a:pPr/>
            <a:r>
              <a:t>What do you think Catholics should do, what should the Church do (to address racism)? </a:t>
            </a:r>
          </a:p>
        </p:txBody>
      </p:sp>
      <p:sp>
        <p:nvSpPr>
          <p:cNvPr id="160" name="What does racism mean?  How can it be addressed?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619125">
              <a:defRPr sz="3750"/>
            </a:pPr>
            <a:r>
              <a:t>What does racism mean?  How can it be addressed?</a:t>
            </a:r>
          </a:p>
          <a:p>
            <a:pPr algn="l" defTabSz="619125">
              <a:defRPr sz="3750"/>
            </a:pPr>
          </a:p>
          <a:p>
            <a:pPr algn="l" defTabSz="619125">
              <a:defRPr sz="3750"/>
            </a:pPr>
            <a:r>
              <a:t>Ms. Deana Grant believes the church should admit their role in racism so we can discuss it and begin to move on.</a:t>
            </a:r>
          </a:p>
          <a:p>
            <a:pPr algn="l" defTabSz="619125">
              <a:defRPr sz="3750"/>
            </a:pPr>
          </a:p>
          <a:p>
            <a:pPr algn="l" defTabSz="619125">
              <a:defRPr sz="3750"/>
            </a:pPr>
          </a:p>
          <a:p>
            <a:pPr algn="l" defTabSz="619125">
              <a:defRPr sz="3225"/>
            </a:pPr>
          </a:p>
        </p:txBody>
      </p:sp>
      <p:pic>
        <p:nvPicPr>
          <p:cNvPr id="161" name="download.jpg" descr="downloa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11134" y="1021718"/>
            <a:ext cx="11804908" cy="4463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download.png" descr="downlo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61617" y="6398155"/>
            <a:ext cx="6103941" cy="6297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How can you spread faith, hope, and love in your community?…"/>
          <p:cNvSpPr txBox="1"/>
          <p:nvPr>
            <p:ph type="title"/>
          </p:nvPr>
        </p:nvSpPr>
        <p:spPr>
          <a:xfrm>
            <a:off x="2541516" y="628503"/>
            <a:ext cx="19154563" cy="2113644"/>
          </a:xfrm>
          <a:prstGeom prst="rect">
            <a:avLst/>
          </a:prstGeom>
        </p:spPr>
        <p:txBody>
          <a:bodyPr/>
          <a:lstStyle/>
          <a:p>
            <a:pPr defTabSz="379729">
              <a:defRPr spc="-82" sz="4140"/>
            </a:pPr>
            <a:r>
              <a:t>How can you spread faith, hope, and love in your community?  </a:t>
            </a:r>
          </a:p>
          <a:p>
            <a:pPr defTabSz="379729">
              <a:defRPr spc="-82" sz="4140"/>
            </a:pPr>
            <a:r>
              <a:t>Think of a service project that will spread’s God’s love in your community.  Create a detailed and labeled picture of your idea.</a:t>
            </a:r>
          </a:p>
        </p:txBody>
      </p:sp>
      <p:pic>
        <p:nvPicPr>
          <p:cNvPr id="165" name="download-3.jpg" descr="download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2681" y="7808667"/>
            <a:ext cx="8443777" cy="4728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download-1.jpg" descr="download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7977" y="3279633"/>
            <a:ext cx="13446928" cy="3991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Regular"/>
        <a:ea typeface="Superclarendon Regular"/>
        <a:cs typeface="Superclarendon Regular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Regular"/>
        <a:ea typeface="Superclarendon Regular"/>
        <a:cs typeface="Superclarendon Regular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